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62" r:id="rId4"/>
    <p:sldId id="259" r:id="rId5"/>
    <p:sldId id="260" r:id="rId6"/>
    <p:sldId id="261" r:id="rId7"/>
    <p:sldId id="269" r:id="rId8"/>
    <p:sldId id="272" r:id="rId9"/>
    <p:sldId id="290" r:id="rId10"/>
    <p:sldId id="291" r:id="rId11"/>
    <p:sldId id="264" r:id="rId12"/>
    <p:sldId id="271" r:id="rId13"/>
    <p:sldId id="265" r:id="rId14"/>
    <p:sldId id="266" r:id="rId15"/>
    <p:sldId id="270" r:id="rId16"/>
    <p:sldId id="276" r:id="rId17"/>
    <p:sldId id="288" r:id="rId18"/>
    <p:sldId id="289" r:id="rId19"/>
    <p:sldId id="313" r:id="rId20"/>
    <p:sldId id="273" r:id="rId21"/>
    <p:sldId id="274" r:id="rId22"/>
    <p:sldId id="316" r:id="rId23"/>
    <p:sldId id="277" r:id="rId24"/>
    <p:sldId id="278" r:id="rId25"/>
    <p:sldId id="279" r:id="rId26"/>
    <p:sldId id="292" r:id="rId27"/>
    <p:sldId id="293" r:id="rId28"/>
    <p:sldId id="314" r:id="rId29"/>
    <p:sldId id="315" r:id="rId30"/>
    <p:sldId id="317" r:id="rId31"/>
    <p:sldId id="318" r:id="rId32"/>
    <p:sldId id="319" r:id="rId33"/>
    <p:sldId id="321" r:id="rId34"/>
    <p:sldId id="322" r:id="rId35"/>
    <p:sldId id="323" r:id="rId36"/>
    <p:sldId id="320" r:id="rId37"/>
    <p:sldId id="311" r:id="rId38"/>
    <p:sldId id="263" r:id="rId39"/>
    <p:sldId id="312" r:id="rId40"/>
    <p:sldId id="283" r:id="rId41"/>
    <p:sldId id="324" r:id="rId42"/>
    <p:sldId id="326" r:id="rId43"/>
    <p:sldId id="286" r:id="rId44"/>
    <p:sldId id="285" r:id="rId45"/>
    <p:sldId id="32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9"/>
    <p:restoredTop sz="96327"/>
  </p:normalViewPr>
  <p:slideViewPr>
    <p:cSldViewPr snapToGrid="0" snapToObjects="1">
      <p:cViewPr varScale="1">
        <p:scale>
          <a:sx n="145" d="100"/>
          <a:sy n="145" d="100"/>
        </p:scale>
        <p:origin x="20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59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60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329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15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56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7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61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58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99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10/26/20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01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10/26/20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8161369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11"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cs231n.github.i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aircAruvnKk&amp;t=4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s231n.github.io/convolutional-networks/#cas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pytorch.org/tutorials/recipes/recipes/defining_a_neural_network.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towards-artificial-intelligence/main-types-of-neural-networks-and-its-applications-tutorial-734480d7ec8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B9F7E-EAF4-44A0-8F55-22782AEC0FEA}"/>
              </a:ext>
            </a:extLst>
          </p:cNvPr>
          <p:cNvPicPr>
            <a:picLocks noChangeAspect="1"/>
          </p:cNvPicPr>
          <p:nvPr/>
        </p:nvPicPr>
        <p:blipFill rotWithShape="1">
          <a:blip r:embed="rId2"/>
          <a:srcRect t="8872" b="16127"/>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D9BF6-8B8F-9241-B128-FA02565B7BFE}"/>
              </a:ext>
            </a:extLst>
          </p:cNvPr>
          <p:cNvSpPr>
            <a:spLocks noGrp="1"/>
          </p:cNvSpPr>
          <p:nvPr>
            <p:ph type="ctrTitle"/>
          </p:nvPr>
        </p:nvSpPr>
        <p:spPr>
          <a:xfrm>
            <a:off x="1283862" y="981783"/>
            <a:ext cx="5452529" cy="3569242"/>
          </a:xfrm>
        </p:spPr>
        <p:txBody>
          <a:bodyPr anchor="t">
            <a:normAutofit/>
          </a:bodyPr>
          <a:lstStyle/>
          <a:p>
            <a:r>
              <a:rPr lang="en-US" dirty="0">
                <a:solidFill>
                  <a:schemeClr val="bg1"/>
                </a:solidFill>
              </a:rPr>
              <a:t>Intro</a:t>
            </a:r>
            <a:br>
              <a:rPr lang="en-US" dirty="0">
                <a:solidFill>
                  <a:schemeClr val="bg1"/>
                </a:solidFill>
              </a:rPr>
            </a:br>
            <a:r>
              <a:rPr lang="en-US" dirty="0">
                <a:solidFill>
                  <a:schemeClr val="bg1"/>
                </a:solidFill>
              </a:rPr>
              <a:t>to</a:t>
            </a:r>
            <a:br>
              <a:rPr lang="en-US" dirty="0">
                <a:solidFill>
                  <a:schemeClr val="bg1"/>
                </a:solidFill>
              </a:rPr>
            </a:br>
            <a:r>
              <a:rPr lang="en-US" dirty="0">
                <a:solidFill>
                  <a:schemeClr val="bg1"/>
                </a:solidFill>
              </a:rPr>
              <a:t>Deep learning</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721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E6E9-D9BC-BB48-8CCA-C8EF5ECB0551}"/>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16D7FA4D-99AA-7E49-960A-73CAC140B64F}"/>
              </a:ext>
            </a:extLst>
          </p:cNvPr>
          <p:cNvSpPr>
            <a:spLocks noGrp="1"/>
          </p:cNvSpPr>
          <p:nvPr>
            <p:ph idx="1"/>
          </p:nvPr>
        </p:nvSpPr>
        <p:spPr/>
        <p:txBody>
          <a:bodyPr>
            <a:normAutofit/>
          </a:bodyPr>
          <a:lstStyle/>
          <a:p>
            <a:pPr marL="0" marR="30480" indent="0">
              <a:lnSpc>
                <a:spcPct val="100000"/>
              </a:lnSpc>
              <a:buNone/>
            </a:pPr>
            <a:r>
              <a:rPr lang="en-US" sz="2400" spc="-5" dirty="0">
                <a:cs typeface="Calibri"/>
              </a:rPr>
              <a:t>Minimize </a:t>
            </a:r>
            <a:r>
              <a:rPr lang="en-US" sz="2400" spc="-10" dirty="0">
                <a:cs typeface="Calibri"/>
              </a:rPr>
              <a:t>network losses using </a:t>
            </a:r>
            <a:r>
              <a:rPr lang="en-US" sz="2400" spc="-5" dirty="0">
                <a:cs typeface="Calibri"/>
              </a:rPr>
              <a:t>stochastic </a:t>
            </a:r>
            <a:r>
              <a:rPr lang="en-US" sz="2400" spc="-10" dirty="0">
                <a:cs typeface="Calibri"/>
              </a:rPr>
              <a:t>gradient </a:t>
            </a:r>
            <a:r>
              <a:rPr lang="en-US" sz="2400" spc="-5" dirty="0">
                <a:cs typeface="Calibri"/>
              </a:rPr>
              <a:t>descent </a:t>
            </a:r>
            <a:r>
              <a:rPr lang="en-US" sz="2400" dirty="0">
                <a:cs typeface="Calibri"/>
              </a:rPr>
              <a:t>(SGD). The </a:t>
            </a:r>
            <a:r>
              <a:rPr lang="en-US" sz="2400" spc="-5" dirty="0">
                <a:cs typeface="Calibri"/>
              </a:rPr>
              <a:t>generic </a:t>
            </a:r>
            <a:r>
              <a:rPr lang="en-US" sz="2400" spc="-10" dirty="0">
                <a:cs typeface="Calibri"/>
              </a:rPr>
              <a:t>implementation </a:t>
            </a:r>
            <a:r>
              <a:rPr lang="en-US" sz="2400" spc="-15" dirty="0">
                <a:cs typeface="Calibri"/>
              </a:rPr>
              <a:t>for </a:t>
            </a:r>
            <a:r>
              <a:rPr lang="en-US" sz="2400" dirty="0">
                <a:cs typeface="Calibri"/>
              </a:rPr>
              <a:t>a </a:t>
            </a:r>
            <a:r>
              <a:rPr lang="en-US" sz="2400" spc="-10" dirty="0">
                <a:cs typeface="Calibri"/>
              </a:rPr>
              <a:t>neural network </a:t>
            </a:r>
            <a:r>
              <a:rPr lang="en-US" sz="2400" spc="-5" dirty="0">
                <a:cs typeface="Calibri"/>
              </a:rPr>
              <a:t>is known </a:t>
            </a:r>
            <a:r>
              <a:rPr lang="en-US" sz="2400" dirty="0">
                <a:cs typeface="Calibri"/>
              </a:rPr>
              <a:t>as</a:t>
            </a:r>
            <a:r>
              <a:rPr lang="en-US" sz="2400" spc="-5" dirty="0">
                <a:cs typeface="Calibri"/>
              </a:rPr>
              <a:t> </a:t>
            </a:r>
            <a:r>
              <a:rPr lang="en-US" sz="2400" spc="-10" dirty="0">
                <a:cs typeface="Calibri"/>
              </a:rPr>
              <a:t>backpropagation.</a:t>
            </a:r>
          </a:p>
          <a:p>
            <a:pPr marL="457200" marR="30480" lvl="1" indent="0">
              <a:lnSpc>
                <a:spcPct val="100000"/>
              </a:lnSpc>
              <a:spcBef>
                <a:spcPts val="1000"/>
              </a:spcBef>
              <a:buNone/>
            </a:pPr>
            <a:r>
              <a:rPr lang="en-US" sz="2000" dirty="0">
                <a:cs typeface="Calibri"/>
              </a:rPr>
              <a:t>[</a:t>
            </a:r>
            <a:r>
              <a:rPr lang="en-US" sz="2000" b="1" i="1" dirty="0">
                <a:cs typeface="Calibri"/>
              </a:rPr>
              <a:t>SGD</a:t>
            </a:r>
            <a:r>
              <a:rPr lang="en-US" sz="2000" dirty="0">
                <a:cs typeface="Calibri"/>
              </a:rPr>
              <a:t>] </a:t>
            </a:r>
            <a:r>
              <a:rPr lang="en-US" sz="2000" spc="-5" dirty="0">
                <a:cs typeface="Calibri"/>
              </a:rPr>
              <a:t>Randomly </a:t>
            </a:r>
            <a:r>
              <a:rPr lang="en-US" sz="2000" spc="-10" dirty="0">
                <a:cs typeface="Calibri"/>
              </a:rPr>
              <a:t>grab </a:t>
            </a:r>
            <a:r>
              <a:rPr lang="en-US" sz="2000" spc="-5" dirty="0">
                <a:cs typeface="Calibri"/>
              </a:rPr>
              <a:t>input, </a:t>
            </a:r>
            <a:r>
              <a:rPr lang="en-US" sz="2000" spc="-10" dirty="0">
                <a:cs typeface="Calibri"/>
              </a:rPr>
              <a:t>calculate </a:t>
            </a:r>
            <a:r>
              <a:rPr lang="en-US" sz="2000" spc="-5" dirty="0">
                <a:cs typeface="Calibri"/>
              </a:rPr>
              <a:t>the loss, </a:t>
            </a:r>
            <a:r>
              <a:rPr lang="en-US" sz="2000" dirty="0">
                <a:cs typeface="Calibri"/>
              </a:rPr>
              <a:t>and </a:t>
            </a:r>
            <a:r>
              <a:rPr lang="en-US" sz="2000" spc="-5" dirty="0">
                <a:cs typeface="Calibri"/>
              </a:rPr>
              <a:t>then </a:t>
            </a:r>
            <a:r>
              <a:rPr lang="en-US" sz="2000" spc="-10" dirty="0">
                <a:cs typeface="Calibri"/>
              </a:rPr>
              <a:t>backpropagate to update </a:t>
            </a:r>
            <a:r>
              <a:rPr lang="en-US" sz="2000" spc="-5" dirty="0">
                <a:cs typeface="Calibri"/>
              </a:rPr>
              <a:t>the model </a:t>
            </a:r>
            <a:r>
              <a:rPr lang="en-US" sz="2000" spc="-15" dirty="0">
                <a:cs typeface="Calibri"/>
              </a:rPr>
              <a:t>parameters.</a:t>
            </a:r>
            <a:endParaRPr lang="en-US" sz="2000" dirty="0">
              <a:cs typeface="Calibri"/>
            </a:endParaRPr>
          </a:p>
          <a:p>
            <a:pPr marL="0" indent="0">
              <a:lnSpc>
                <a:spcPct val="100000"/>
              </a:lnSpc>
              <a:buNone/>
            </a:pPr>
            <a:r>
              <a:rPr lang="en-US" sz="2400" dirty="0"/>
              <a:t>Why do we choose SGD over GD?</a:t>
            </a:r>
          </a:p>
          <a:p>
            <a:pPr marL="457200" lvl="1" indent="0">
              <a:lnSpc>
                <a:spcPct val="100000"/>
              </a:lnSpc>
              <a:spcBef>
                <a:spcPts val="1000"/>
              </a:spcBef>
              <a:buNone/>
            </a:pPr>
            <a:r>
              <a:rPr lang="en-US" sz="2000" dirty="0"/>
              <a:t>A. It finds the global optimal solution.</a:t>
            </a:r>
          </a:p>
          <a:p>
            <a:pPr marL="457200" lvl="1" indent="0">
              <a:lnSpc>
                <a:spcPct val="100000"/>
              </a:lnSpc>
              <a:spcBef>
                <a:spcPts val="1000"/>
              </a:spcBef>
              <a:buNone/>
            </a:pPr>
            <a:r>
              <a:rPr lang="en-US" sz="2000" dirty="0"/>
              <a:t>B. It is computationally more efficient.</a:t>
            </a:r>
          </a:p>
          <a:p>
            <a:pPr marL="457200" lvl="1" indent="0">
              <a:lnSpc>
                <a:spcPct val="100000"/>
              </a:lnSpc>
              <a:spcBef>
                <a:spcPts val="1000"/>
              </a:spcBef>
              <a:buNone/>
            </a:pPr>
            <a:r>
              <a:rPr lang="en-US" sz="2000" dirty="0"/>
              <a:t>C. It is less memory demanding.</a:t>
            </a:r>
          </a:p>
          <a:p>
            <a:pPr marL="457200" lvl="1" indent="0">
              <a:lnSpc>
                <a:spcPct val="100000"/>
              </a:lnSpc>
              <a:spcBef>
                <a:spcPts val="1000"/>
              </a:spcBef>
              <a:buNone/>
            </a:pPr>
            <a:r>
              <a:rPr lang="en-US" sz="2000" dirty="0"/>
              <a:t>D. It avoids bad local optimal.</a:t>
            </a:r>
          </a:p>
          <a:p>
            <a:pPr marL="457200" lvl="1" indent="0">
              <a:lnSpc>
                <a:spcPct val="100000"/>
              </a:lnSpc>
              <a:spcBef>
                <a:spcPts val="1000"/>
              </a:spcBef>
              <a:buNone/>
            </a:pPr>
            <a:r>
              <a:rPr lang="en-US" sz="2000" dirty="0"/>
              <a:t>E. All of the above.</a:t>
            </a:r>
          </a:p>
        </p:txBody>
      </p:sp>
    </p:spTree>
    <p:extLst>
      <p:ext uri="{BB962C8B-B14F-4D97-AF65-F5344CB8AC3E}">
        <p14:creationId xmlns:p14="http://schemas.microsoft.com/office/powerpoint/2010/main" val="142368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B3BC-0DE2-CD48-B3EC-7C5EFD6511A5}"/>
              </a:ext>
            </a:extLst>
          </p:cNvPr>
          <p:cNvSpPr>
            <a:spLocks noGrp="1"/>
          </p:cNvSpPr>
          <p:nvPr>
            <p:ph type="title"/>
          </p:nvPr>
        </p:nvSpPr>
        <p:spPr/>
        <p:txBody>
          <a:bodyPr/>
          <a:lstStyle/>
          <a:p>
            <a:r>
              <a:rPr lang="en-US" dirty="0"/>
              <a:t>Back Propagation</a:t>
            </a:r>
          </a:p>
        </p:txBody>
      </p:sp>
      <p:sp>
        <p:nvSpPr>
          <p:cNvPr id="3" name="Content Placeholder 2">
            <a:extLst>
              <a:ext uri="{FF2B5EF4-FFF2-40B4-BE49-F238E27FC236}">
                <a16:creationId xmlns:a16="http://schemas.microsoft.com/office/drawing/2014/main" id="{B6F12952-7BD6-7746-9528-715943DCCE7E}"/>
              </a:ext>
            </a:extLst>
          </p:cNvPr>
          <p:cNvSpPr>
            <a:spLocks noGrp="1"/>
          </p:cNvSpPr>
          <p:nvPr>
            <p:ph idx="1"/>
          </p:nvPr>
        </p:nvSpPr>
        <p:spPr>
          <a:xfrm>
            <a:off x="838200" y="1825625"/>
            <a:ext cx="5379720" cy="4351338"/>
          </a:xfrm>
        </p:spPr>
        <p:txBody>
          <a:bodyPr>
            <a:noAutofit/>
          </a:bodyPr>
          <a:lstStyle/>
          <a:p>
            <a:pPr marL="0" marR="304165" indent="0">
              <a:lnSpc>
                <a:spcPct val="100000"/>
              </a:lnSpc>
              <a:buNone/>
            </a:pPr>
            <a:r>
              <a:rPr lang="en-US" sz="2400" spc="-5" dirty="0">
                <a:cs typeface="Calibri"/>
              </a:rPr>
              <a:t>Check out how backpropagation </a:t>
            </a:r>
            <a:r>
              <a:rPr lang="en-US" sz="2400" dirty="0">
                <a:cs typeface="Calibri"/>
              </a:rPr>
              <a:t>works </a:t>
            </a:r>
            <a:r>
              <a:rPr lang="en-US" sz="2400" spc="-15" dirty="0">
                <a:cs typeface="Calibri"/>
              </a:rPr>
              <a:t>more </a:t>
            </a:r>
            <a:r>
              <a:rPr lang="en-US" sz="2400" dirty="0">
                <a:cs typeface="Calibri"/>
              </a:rPr>
              <a:t>in </a:t>
            </a:r>
            <a:r>
              <a:rPr lang="en-US" sz="2400" spc="-5" dirty="0">
                <a:cs typeface="Calibri"/>
              </a:rPr>
              <a:t>depth </a:t>
            </a:r>
            <a:r>
              <a:rPr lang="en-US" sz="2400" dirty="0">
                <a:cs typeface="Calibri"/>
              </a:rPr>
              <a:t>with the </a:t>
            </a:r>
            <a:r>
              <a:rPr lang="en-US" sz="2400" spc="-5" dirty="0">
                <a:solidFill>
                  <a:srgbClr val="404040"/>
                </a:solidFill>
                <a:cs typeface="Calibri"/>
                <a:hlinkClick r:id="rId2"/>
              </a:rPr>
              <a:t>CS231N</a:t>
            </a:r>
            <a:r>
              <a:rPr lang="en-US" sz="2400" spc="-5" dirty="0">
                <a:solidFill>
                  <a:srgbClr val="404040"/>
                </a:solidFill>
                <a:cs typeface="Calibri"/>
              </a:rPr>
              <a:t> </a:t>
            </a:r>
            <a:r>
              <a:rPr lang="en-US" sz="2400" spc="-10" dirty="0">
                <a:cs typeface="Calibri"/>
              </a:rPr>
              <a:t>material </a:t>
            </a:r>
            <a:r>
              <a:rPr lang="en-US" sz="2400" spc="-15" dirty="0">
                <a:cs typeface="Calibri"/>
              </a:rPr>
              <a:t>from</a:t>
            </a:r>
            <a:r>
              <a:rPr lang="en-US" sz="2400" spc="-20" dirty="0">
                <a:cs typeface="Calibri"/>
              </a:rPr>
              <a:t> Stanford!</a:t>
            </a:r>
          </a:p>
          <a:p>
            <a:pPr marL="0" marR="304165" indent="0">
              <a:lnSpc>
                <a:spcPct val="100000"/>
              </a:lnSpc>
              <a:buNone/>
            </a:pPr>
            <a:r>
              <a:rPr lang="en-US" sz="2400" dirty="0">
                <a:cs typeface="Calibri"/>
              </a:rPr>
              <a:t>Or take some courses offered here such as </a:t>
            </a:r>
            <a:r>
              <a:rPr lang="en-US" sz="2400" spc="-10" dirty="0">
                <a:cs typeface="Calibri"/>
              </a:rPr>
              <a:t>ECE </a:t>
            </a:r>
            <a:r>
              <a:rPr lang="en-US" sz="2400" spc="-5" dirty="0">
                <a:cs typeface="Calibri"/>
              </a:rPr>
              <a:t>285, </a:t>
            </a:r>
            <a:r>
              <a:rPr lang="en-US" sz="2400" spc="-10" dirty="0">
                <a:cs typeface="Calibri"/>
              </a:rPr>
              <a:t>ECE 271B, </a:t>
            </a:r>
            <a:r>
              <a:rPr lang="en-US" sz="2400" dirty="0">
                <a:cs typeface="Calibri"/>
              </a:rPr>
              <a:t>CSE </a:t>
            </a:r>
            <a:r>
              <a:rPr lang="en-US" sz="2400" spc="-5" dirty="0">
                <a:cs typeface="Calibri"/>
              </a:rPr>
              <a:t>190/253, </a:t>
            </a:r>
            <a:r>
              <a:rPr lang="en-US" sz="2400" spc="-10" dirty="0">
                <a:cs typeface="Calibri"/>
              </a:rPr>
              <a:t>COGS</a:t>
            </a:r>
            <a:r>
              <a:rPr lang="en-US" sz="2400" spc="-30" dirty="0">
                <a:cs typeface="Calibri"/>
              </a:rPr>
              <a:t> </a:t>
            </a:r>
            <a:r>
              <a:rPr lang="en-US" sz="2400" spc="-5" dirty="0">
                <a:cs typeface="Calibri"/>
              </a:rPr>
              <a:t>181</a:t>
            </a:r>
            <a:endParaRPr lang="en-US" sz="2400" dirty="0">
              <a:cs typeface="Calibri"/>
            </a:endParaRPr>
          </a:p>
          <a:p>
            <a:pPr marL="0" indent="0">
              <a:lnSpc>
                <a:spcPct val="100000"/>
              </a:lnSpc>
              <a:buNone/>
            </a:pPr>
            <a:r>
              <a:rPr lang="en-US" sz="2400" dirty="0"/>
              <a:t>Essentially finding the gradient using the chain rule and updating your equations.</a:t>
            </a:r>
          </a:p>
        </p:txBody>
      </p:sp>
      <p:sp>
        <p:nvSpPr>
          <p:cNvPr id="4" name="object 6">
            <a:extLst>
              <a:ext uri="{FF2B5EF4-FFF2-40B4-BE49-F238E27FC236}">
                <a16:creationId xmlns:a16="http://schemas.microsoft.com/office/drawing/2014/main" id="{C19C9880-91D1-264F-9AF5-9728ED5CEC4F}"/>
              </a:ext>
            </a:extLst>
          </p:cNvPr>
          <p:cNvSpPr/>
          <p:nvPr/>
        </p:nvSpPr>
        <p:spPr>
          <a:xfrm>
            <a:off x="6217920" y="2557272"/>
            <a:ext cx="4898075" cy="26014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067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9F3F-AC50-E844-B9F8-E258BE690C7C}"/>
              </a:ext>
            </a:extLst>
          </p:cNvPr>
          <p:cNvSpPr>
            <a:spLocks noGrp="1"/>
          </p:cNvSpPr>
          <p:nvPr>
            <p:ph type="title"/>
          </p:nvPr>
        </p:nvSpPr>
        <p:spPr/>
        <p:txBody>
          <a:bodyPr/>
          <a:lstStyle/>
          <a:p>
            <a:r>
              <a:rPr lang="en-US" dirty="0"/>
              <a:t>Why not perceptron?</a:t>
            </a:r>
          </a:p>
        </p:txBody>
      </p:sp>
      <p:sp>
        <p:nvSpPr>
          <p:cNvPr id="3" name="Content Placeholder 2">
            <a:extLst>
              <a:ext uri="{FF2B5EF4-FFF2-40B4-BE49-F238E27FC236}">
                <a16:creationId xmlns:a16="http://schemas.microsoft.com/office/drawing/2014/main" id="{DB5DAA67-CB20-CC44-B55D-27C95FA889C4}"/>
              </a:ext>
            </a:extLst>
          </p:cNvPr>
          <p:cNvSpPr>
            <a:spLocks noGrp="1"/>
          </p:cNvSpPr>
          <p:nvPr>
            <p:ph idx="1"/>
          </p:nvPr>
        </p:nvSpPr>
        <p:spPr>
          <a:xfrm>
            <a:off x="838200" y="1825625"/>
            <a:ext cx="5257800" cy="4351338"/>
          </a:xfrm>
        </p:spPr>
        <p:txBody>
          <a:bodyPr>
            <a:normAutofit/>
          </a:bodyPr>
          <a:lstStyle/>
          <a:p>
            <a:pPr marL="0" marR="53340" indent="0">
              <a:lnSpc>
                <a:spcPct val="100000"/>
              </a:lnSpc>
              <a:buNone/>
            </a:pPr>
            <a:r>
              <a:rPr lang="en-US" sz="2400" spc="-5" dirty="0">
                <a:cs typeface="Calibri"/>
              </a:rPr>
              <a:t>Can </a:t>
            </a:r>
            <a:r>
              <a:rPr lang="en-US" sz="2400" dirty="0">
                <a:cs typeface="Calibri"/>
              </a:rPr>
              <a:t>you </a:t>
            </a:r>
            <a:r>
              <a:rPr lang="en-US" sz="2400" spc="-5" dirty="0">
                <a:cs typeface="Calibri"/>
              </a:rPr>
              <a:t>find </a:t>
            </a:r>
            <a:r>
              <a:rPr lang="en-US" sz="2400" dirty="0">
                <a:cs typeface="Calibri"/>
              </a:rPr>
              <a:t>a </a:t>
            </a:r>
            <a:r>
              <a:rPr lang="en-US" sz="2400" spc="-5" dirty="0">
                <a:cs typeface="Calibri"/>
              </a:rPr>
              <a:t>straight line </a:t>
            </a:r>
            <a:r>
              <a:rPr lang="en-US" sz="2400" dirty="0">
                <a:cs typeface="Calibri"/>
              </a:rPr>
              <a:t>that can </a:t>
            </a:r>
            <a:r>
              <a:rPr lang="en-US" sz="2400" spc="-5" dirty="0">
                <a:cs typeface="Calibri"/>
              </a:rPr>
              <a:t>be drawn </a:t>
            </a:r>
            <a:r>
              <a:rPr lang="en-US" sz="2400" spc="-10" dirty="0">
                <a:cs typeface="Calibri"/>
              </a:rPr>
              <a:t>across </a:t>
            </a:r>
            <a:r>
              <a:rPr lang="en-US" sz="2400" dirty="0">
                <a:cs typeface="Calibri"/>
              </a:rPr>
              <a:t>the </a:t>
            </a:r>
            <a:r>
              <a:rPr lang="en-US" sz="2400" spc="-10" dirty="0">
                <a:cs typeface="Calibri"/>
              </a:rPr>
              <a:t>graph </a:t>
            </a:r>
            <a:r>
              <a:rPr lang="en-US" sz="2400" spc="-5" dirty="0">
                <a:cs typeface="Calibri"/>
              </a:rPr>
              <a:t>that can divide </a:t>
            </a:r>
            <a:r>
              <a:rPr lang="en-US" sz="2400" dirty="0">
                <a:cs typeface="Calibri"/>
              </a:rPr>
              <a:t>the </a:t>
            </a:r>
            <a:r>
              <a:rPr lang="en-US" sz="2400" spc="-10" dirty="0">
                <a:cs typeface="Calibri"/>
              </a:rPr>
              <a:t>two </a:t>
            </a:r>
            <a:r>
              <a:rPr lang="en-US" sz="2400" spc="-5" dirty="0">
                <a:cs typeface="Calibri"/>
              </a:rPr>
              <a:t>classes on </a:t>
            </a:r>
            <a:r>
              <a:rPr lang="en-US" sz="2400" dirty="0">
                <a:cs typeface="Calibri"/>
              </a:rPr>
              <a:t>the</a:t>
            </a:r>
            <a:r>
              <a:rPr lang="en-US" sz="2400" spc="10" dirty="0">
                <a:cs typeface="Calibri"/>
              </a:rPr>
              <a:t> </a:t>
            </a:r>
            <a:r>
              <a:rPr lang="en-US" sz="2400" spc="-5" dirty="0">
                <a:cs typeface="Calibri"/>
              </a:rPr>
              <a:t>right?</a:t>
            </a:r>
            <a:endParaRPr lang="en-US" sz="2400" dirty="0">
              <a:cs typeface="Calibri"/>
            </a:endParaRPr>
          </a:p>
          <a:p>
            <a:pPr marL="457200" marR="53340" lvl="1" indent="0">
              <a:lnSpc>
                <a:spcPct val="100000"/>
              </a:lnSpc>
              <a:spcBef>
                <a:spcPts val="1000"/>
              </a:spcBef>
              <a:buNone/>
            </a:pPr>
            <a:r>
              <a:rPr lang="en-US" sz="2000" spc="-5" dirty="0">
                <a:cs typeface="Calibri"/>
              </a:rPr>
              <a:t>Obvious answer:</a:t>
            </a:r>
            <a:r>
              <a:rPr lang="en-US" sz="2000" spc="15" dirty="0">
                <a:cs typeface="Calibri"/>
              </a:rPr>
              <a:t> </a:t>
            </a:r>
            <a:r>
              <a:rPr lang="en-US" sz="2000" dirty="0">
                <a:cs typeface="Calibri"/>
              </a:rPr>
              <a:t>No</a:t>
            </a:r>
          </a:p>
          <a:p>
            <a:pPr marL="0" marR="53340" indent="0">
              <a:lnSpc>
                <a:spcPct val="100000"/>
              </a:lnSpc>
              <a:buNone/>
            </a:pPr>
            <a:r>
              <a:rPr lang="en-US" sz="2400" spc="-5" dirty="0">
                <a:cs typeface="Calibri"/>
              </a:rPr>
              <a:t>So </a:t>
            </a:r>
            <a:r>
              <a:rPr lang="en-US" sz="2400" dirty="0">
                <a:cs typeface="Calibri"/>
              </a:rPr>
              <a:t>we </a:t>
            </a:r>
            <a:r>
              <a:rPr lang="en-US" sz="2400" spc="-5" dirty="0">
                <a:cs typeface="Calibri"/>
              </a:rPr>
              <a:t>have </a:t>
            </a:r>
            <a:r>
              <a:rPr lang="en-US" sz="2400" dirty="0">
                <a:cs typeface="Calibri"/>
              </a:rPr>
              <a:t>a reason to </a:t>
            </a:r>
            <a:r>
              <a:rPr lang="en-US" sz="2400" spc="-5" dirty="0">
                <a:cs typeface="Calibri"/>
              </a:rPr>
              <a:t>introduce </a:t>
            </a:r>
            <a:r>
              <a:rPr lang="en-US" sz="2400" spc="-55" dirty="0">
                <a:cs typeface="Calibri"/>
              </a:rPr>
              <a:t>non- </a:t>
            </a:r>
            <a:r>
              <a:rPr lang="en-US" sz="2400" spc="-5" dirty="0">
                <a:cs typeface="Calibri"/>
              </a:rPr>
              <a:t>linearities in </a:t>
            </a:r>
            <a:r>
              <a:rPr lang="en-US" sz="2400" dirty="0">
                <a:cs typeface="Calibri"/>
              </a:rPr>
              <a:t>the </a:t>
            </a:r>
            <a:r>
              <a:rPr lang="en-US" sz="2400" spc="-5" dirty="0">
                <a:cs typeface="Calibri"/>
              </a:rPr>
              <a:t>network. </a:t>
            </a:r>
            <a:r>
              <a:rPr lang="en-US" sz="2400" dirty="0">
                <a:cs typeface="Calibri"/>
              </a:rPr>
              <a:t>Without </a:t>
            </a:r>
            <a:r>
              <a:rPr lang="en-US" sz="2400" spc="-5" dirty="0">
                <a:cs typeface="Calibri"/>
              </a:rPr>
              <a:t>these non-linearities, it becomes impossible </a:t>
            </a:r>
            <a:r>
              <a:rPr lang="en-US" sz="2400" spc="-15" dirty="0">
                <a:cs typeface="Calibri"/>
              </a:rPr>
              <a:t>to </a:t>
            </a:r>
            <a:r>
              <a:rPr lang="en-US" sz="2400" spc="-5" dirty="0">
                <a:cs typeface="Calibri"/>
              </a:rPr>
              <a:t>model non-linear classification/regression </a:t>
            </a:r>
            <a:r>
              <a:rPr lang="en-US" sz="2400" spc="-10" dirty="0">
                <a:cs typeface="Calibri"/>
              </a:rPr>
              <a:t>problems </a:t>
            </a:r>
            <a:r>
              <a:rPr lang="en-US" sz="2400" dirty="0">
                <a:cs typeface="Calibri"/>
              </a:rPr>
              <a:t>such as the </a:t>
            </a:r>
            <a:r>
              <a:rPr lang="en-US" sz="2400" spc="-20" dirty="0">
                <a:cs typeface="Calibri"/>
              </a:rPr>
              <a:t>XOR</a:t>
            </a:r>
            <a:r>
              <a:rPr lang="en-US" sz="2400" spc="-35" dirty="0">
                <a:cs typeface="Calibri"/>
              </a:rPr>
              <a:t> </a:t>
            </a:r>
            <a:r>
              <a:rPr lang="en-US" sz="2400" spc="-25" dirty="0">
                <a:cs typeface="Calibri"/>
              </a:rPr>
              <a:t>classifier.</a:t>
            </a:r>
            <a:endParaRPr lang="en-US" sz="2400" dirty="0">
              <a:cs typeface="Calibri"/>
            </a:endParaRPr>
          </a:p>
          <a:p>
            <a:pPr>
              <a:lnSpc>
                <a:spcPct val="100000"/>
              </a:lnSpc>
            </a:pPr>
            <a:endParaRPr lang="en-US" sz="2400" dirty="0"/>
          </a:p>
        </p:txBody>
      </p:sp>
      <p:sp>
        <p:nvSpPr>
          <p:cNvPr id="4" name="object 6">
            <a:extLst>
              <a:ext uri="{FF2B5EF4-FFF2-40B4-BE49-F238E27FC236}">
                <a16:creationId xmlns:a16="http://schemas.microsoft.com/office/drawing/2014/main" id="{E9BC4E21-F9A3-4349-8815-13C0AB096037}"/>
              </a:ext>
            </a:extLst>
          </p:cNvPr>
          <p:cNvSpPr/>
          <p:nvPr/>
        </p:nvSpPr>
        <p:spPr>
          <a:xfrm>
            <a:off x="6337934" y="2331338"/>
            <a:ext cx="4543424" cy="305180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9360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0B7D-1ADF-F341-AC92-C1B185335750}"/>
              </a:ext>
            </a:extLst>
          </p:cNvPr>
          <p:cNvSpPr>
            <a:spLocks noGrp="1"/>
          </p:cNvSpPr>
          <p:nvPr>
            <p:ph type="title"/>
          </p:nvPr>
        </p:nvSpPr>
        <p:spPr/>
        <p:txBody>
          <a:bodyPr/>
          <a:lstStyle/>
          <a:p>
            <a:r>
              <a:rPr lang="en-US" dirty="0"/>
              <a:t>Neurons</a:t>
            </a:r>
          </a:p>
        </p:txBody>
      </p:sp>
      <p:pic>
        <p:nvPicPr>
          <p:cNvPr id="5" name="Content Placeholder 4" descr="Diagram&#10;&#10;Description automatically generated">
            <a:extLst>
              <a:ext uri="{FF2B5EF4-FFF2-40B4-BE49-F238E27FC236}">
                <a16:creationId xmlns:a16="http://schemas.microsoft.com/office/drawing/2014/main" id="{5FE9EBA3-CC96-5844-843D-3C66D6869553}"/>
              </a:ext>
            </a:extLst>
          </p:cNvPr>
          <p:cNvPicPr>
            <a:picLocks noGrp="1" noChangeAspect="1"/>
          </p:cNvPicPr>
          <p:nvPr>
            <p:ph idx="1"/>
          </p:nvPr>
        </p:nvPicPr>
        <p:blipFill>
          <a:blip r:embed="rId2"/>
          <a:stretch>
            <a:fillRect/>
          </a:stretch>
        </p:blipFill>
        <p:spPr>
          <a:xfrm>
            <a:off x="876300" y="2648744"/>
            <a:ext cx="5638800" cy="2781300"/>
          </a:xfrm>
        </p:spPr>
      </p:pic>
      <p:pic>
        <p:nvPicPr>
          <p:cNvPr id="7" name="Picture 6" descr="Diagram&#10;&#10;Description automatically generated">
            <a:extLst>
              <a:ext uri="{FF2B5EF4-FFF2-40B4-BE49-F238E27FC236}">
                <a16:creationId xmlns:a16="http://schemas.microsoft.com/office/drawing/2014/main" id="{DE8FCD08-F59A-9D4F-AE04-4FF66A68BB2C}"/>
              </a:ext>
            </a:extLst>
          </p:cNvPr>
          <p:cNvPicPr>
            <a:picLocks noChangeAspect="1"/>
          </p:cNvPicPr>
          <p:nvPr/>
        </p:nvPicPr>
        <p:blipFill>
          <a:blip r:embed="rId3"/>
          <a:stretch>
            <a:fillRect/>
          </a:stretch>
        </p:blipFill>
        <p:spPr>
          <a:xfrm>
            <a:off x="6515100" y="2591594"/>
            <a:ext cx="5156200" cy="2895600"/>
          </a:xfrm>
          <a:prstGeom prst="rect">
            <a:avLst/>
          </a:prstGeom>
        </p:spPr>
      </p:pic>
    </p:spTree>
    <p:extLst>
      <p:ext uri="{BB962C8B-B14F-4D97-AF65-F5344CB8AC3E}">
        <p14:creationId xmlns:p14="http://schemas.microsoft.com/office/powerpoint/2010/main" val="2813807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3B27-C111-474D-8BA6-4F9C6C2B54E8}"/>
              </a:ext>
            </a:extLst>
          </p:cNvPr>
          <p:cNvSpPr>
            <a:spLocks noGrp="1"/>
          </p:cNvSpPr>
          <p:nvPr>
            <p:ph type="title"/>
          </p:nvPr>
        </p:nvSpPr>
        <p:spPr/>
        <p:txBody>
          <a:bodyPr/>
          <a:lstStyle/>
          <a:p>
            <a:r>
              <a:rPr lang="en-US" dirty="0"/>
              <a:t>Neurons</a:t>
            </a:r>
          </a:p>
        </p:txBody>
      </p:sp>
      <p:sp>
        <p:nvSpPr>
          <p:cNvPr id="3" name="Content Placeholder 2">
            <a:extLst>
              <a:ext uri="{FF2B5EF4-FFF2-40B4-BE49-F238E27FC236}">
                <a16:creationId xmlns:a16="http://schemas.microsoft.com/office/drawing/2014/main" id="{CBB86D3C-CBF9-B249-A71E-098B8D851997}"/>
              </a:ext>
            </a:extLst>
          </p:cNvPr>
          <p:cNvSpPr>
            <a:spLocks noGrp="1"/>
          </p:cNvSpPr>
          <p:nvPr>
            <p:ph idx="1"/>
          </p:nvPr>
        </p:nvSpPr>
        <p:spPr>
          <a:xfrm>
            <a:off x="838200" y="1825625"/>
            <a:ext cx="5571744" cy="4351338"/>
          </a:xfrm>
        </p:spPr>
        <p:txBody>
          <a:bodyPr>
            <a:noAutofit/>
          </a:bodyPr>
          <a:lstStyle/>
          <a:p>
            <a:pPr marL="0" marR="53340" indent="0">
              <a:lnSpc>
                <a:spcPct val="100000"/>
              </a:lnSpc>
              <a:buNone/>
            </a:pPr>
            <a:r>
              <a:rPr lang="en-US" sz="2400" spc="-5" dirty="0">
                <a:cs typeface="Calibri"/>
              </a:rPr>
              <a:t>The most fundamental </a:t>
            </a:r>
            <a:r>
              <a:rPr lang="en-US" sz="2400" spc="-10" dirty="0">
                <a:cs typeface="Calibri"/>
              </a:rPr>
              <a:t>network </a:t>
            </a:r>
            <a:r>
              <a:rPr lang="en-US" sz="2400" spc="-5" dirty="0">
                <a:cs typeface="Calibri"/>
              </a:rPr>
              <a:t>is comprised of </a:t>
            </a:r>
            <a:r>
              <a:rPr lang="en-US" sz="2400" spc="-15" dirty="0">
                <a:cs typeface="Calibri"/>
              </a:rPr>
              <a:t>“layers” </a:t>
            </a:r>
            <a:r>
              <a:rPr lang="en-US" sz="2400" spc="-5" dirty="0">
                <a:cs typeface="Calibri"/>
              </a:rPr>
              <a:t>of</a:t>
            </a:r>
            <a:r>
              <a:rPr lang="en-US" sz="2400" dirty="0">
                <a:cs typeface="Calibri"/>
              </a:rPr>
              <a:t> </a:t>
            </a:r>
            <a:r>
              <a:rPr lang="en-US" sz="2400" spc="-10" dirty="0">
                <a:cs typeface="Calibri"/>
              </a:rPr>
              <a:t>neurons.</a:t>
            </a:r>
            <a:endParaRPr lang="en-US" sz="2400" dirty="0">
              <a:cs typeface="Calibri"/>
            </a:endParaRPr>
          </a:p>
          <a:p>
            <a:pPr marL="0" marR="53340" indent="0">
              <a:lnSpc>
                <a:spcPct val="100000"/>
              </a:lnSpc>
              <a:buNone/>
            </a:pPr>
            <a:r>
              <a:rPr lang="en-US" sz="2400" spc="-5" dirty="0">
                <a:cs typeface="Calibri"/>
              </a:rPr>
              <a:t>These neurons </a:t>
            </a:r>
            <a:r>
              <a:rPr lang="en-US" sz="2400" dirty="0">
                <a:cs typeface="Calibri"/>
              </a:rPr>
              <a:t>are composed</a:t>
            </a:r>
            <a:r>
              <a:rPr lang="en-US" sz="2400" spc="-90" dirty="0">
                <a:cs typeface="Calibri"/>
              </a:rPr>
              <a:t> </a:t>
            </a:r>
            <a:r>
              <a:rPr lang="en-US" sz="2400" spc="-5" dirty="0">
                <a:cs typeface="Calibri"/>
              </a:rPr>
              <a:t>of:</a:t>
            </a:r>
          </a:p>
          <a:p>
            <a:pPr marL="457200" marR="53340" lvl="1" indent="0">
              <a:lnSpc>
                <a:spcPct val="100000"/>
              </a:lnSpc>
              <a:spcBef>
                <a:spcPts val="1000"/>
              </a:spcBef>
              <a:buNone/>
            </a:pPr>
            <a:r>
              <a:rPr lang="en-US" sz="2000" b="1" dirty="0">
                <a:cs typeface="Calibri"/>
              </a:rPr>
              <a:t>Inputs</a:t>
            </a:r>
            <a:r>
              <a:rPr lang="en-US" sz="2000" dirty="0">
                <a:cs typeface="Calibri"/>
              </a:rPr>
              <a:t>, </a:t>
            </a:r>
            <a:r>
              <a:rPr lang="en-US" sz="2000" spc="-5" dirty="0">
                <a:cs typeface="Calibri"/>
              </a:rPr>
              <a:t>labeled </a:t>
            </a:r>
            <a:r>
              <a:rPr lang="en-US" sz="2000" dirty="0">
                <a:cs typeface="Calibri"/>
              </a:rPr>
              <a:t>[AKA</a:t>
            </a:r>
            <a:r>
              <a:rPr lang="en-US" sz="2000" spc="-15" dirty="0">
                <a:cs typeface="Calibri"/>
              </a:rPr>
              <a:t> </a:t>
            </a:r>
            <a:r>
              <a:rPr lang="en-US" sz="2000" b="1" spc="-10" dirty="0">
                <a:cs typeface="Calibri"/>
              </a:rPr>
              <a:t>features</a:t>
            </a:r>
            <a:r>
              <a:rPr lang="en-US" sz="2000" spc="-10" dirty="0">
                <a:cs typeface="Calibri"/>
              </a:rPr>
              <a:t>]</a:t>
            </a:r>
            <a:endParaRPr lang="en-US" sz="2000" dirty="0">
              <a:cs typeface="Calibri"/>
            </a:endParaRPr>
          </a:p>
          <a:p>
            <a:pPr marL="457200" marR="53340" lvl="1" indent="0">
              <a:lnSpc>
                <a:spcPct val="100000"/>
              </a:lnSpc>
              <a:spcBef>
                <a:spcPts val="1000"/>
              </a:spcBef>
              <a:buNone/>
            </a:pPr>
            <a:r>
              <a:rPr lang="en-US" sz="2000" b="1" spc="-10" dirty="0">
                <a:cs typeface="Calibri"/>
              </a:rPr>
              <a:t>Weights </a:t>
            </a:r>
            <a:r>
              <a:rPr lang="en-US" sz="2000" spc="-10" dirty="0">
                <a:cs typeface="Calibri"/>
              </a:rPr>
              <a:t>associated </a:t>
            </a:r>
            <a:r>
              <a:rPr lang="en-US" sz="2000" spc="-5" dirty="0">
                <a:cs typeface="Calibri"/>
              </a:rPr>
              <a:t>with each input</a:t>
            </a:r>
            <a:endParaRPr lang="en-US" sz="2000" spc="-735" baseline="-14957" dirty="0">
              <a:cs typeface="Cambria Math"/>
            </a:endParaRPr>
          </a:p>
          <a:p>
            <a:pPr marL="457200" marR="53340" lvl="1" indent="0">
              <a:lnSpc>
                <a:spcPct val="100000"/>
              </a:lnSpc>
              <a:spcBef>
                <a:spcPts val="1000"/>
              </a:spcBef>
              <a:buNone/>
            </a:pPr>
            <a:r>
              <a:rPr lang="en-US" sz="2000" dirty="0">
                <a:cs typeface="Calibri"/>
              </a:rPr>
              <a:t>An </a:t>
            </a:r>
            <a:r>
              <a:rPr lang="en-US" sz="2000" b="1" spc="-5" dirty="0">
                <a:cs typeface="Calibri"/>
              </a:rPr>
              <a:t>accumulation </a:t>
            </a:r>
            <a:r>
              <a:rPr lang="en-US" sz="2000" spc="-5" dirty="0">
                <a:cs typeface="Calibri"/>
              </a:rPr>
              <a:t>of the </a:t>
            </a:r>
            <a:r>
              <a:rPr lang="en-US" sz="2000" spc="-10" dirty="0">
                <a:cs typeface="Calibri"/>
              </a:rPr>
              <a:t>product </a:t>
            </a:r>
            <a:r>
              <a:rPr lang="en-US" sz="2000" spc="-5" dirty="0">
                <a:cs typeface="Calibri"/>
              </a:rPr>
              <a:t>of each input </a:t>
            </a:r>
            <a:r>
              <a:rPr lang="en-US" sz="2000" dirty="0">
                <a:cs typeface="Calibri"/>
              </a:rPr>
              <a:t>and </a:t>
            </a:r>
            <a:r>
              <a:rPr lang="en-US" sz="2000" spc="-5" dirty="0">
                <a:cs typeface="Calibri"/>
              </a:rPr>
              <a:t>weight</a:t>
            </a:r>
          </a:p>
          <a:p>
            <a:pPr marL="457200" marR="53340" lvl="1" indent="0">
              <a:lnSpc>
                <a:spcPct val="100000"/>
              </a:lnSpc>
              <a:spcBef>
                <a:spcPts val="1000"/>
              </a:spcBef>
              <a:buNone/>
            </a:pPr>
            <a:r>
              <a:rPr lang="en-US" sz="2000" spc="-5" dirty="0">
                <a:cs typeface="Calibri"/>
              </a:rPr>
              <a:t>The </a:t>
            </a:r>
            <a:r>
              <a:rPr lang="en-US" sz="2000" b="1" spc="-5" dirty="0">
                <a:cs typeface="Calibri"/>
              </a:rPr>
              <a:t>activation </a:t>
            </a:r>
            <a:r>
              <a:rPr lang="en-US" sz="2000" b="1" dirty="0">
                <a:cs typeface="Calibri"/>
              </a:rPr>
              <a:t>function</a:t>
            </a:r>
          </a:p>
          <a:p>
            <a:pPr marL="457200" marR="53340" lvl="1" indent="0">
              <a:lnSpc>
                <a:spcPct val="100000"/>
              </a:lnSpc>
              <a:spcBef>
                <a:spcPts val="1000"/>
              </a:spcBef>
              <a:buNone/>
            </a:pPr>
            <a:r>
              <a:rPr lang="en-US" sz="2000" spc="-5" dirty="0">
                <a:cs typeface="Calibri"/>
              </a:rPr>
              <a:t>The </a:t>
            </a:r>
            <a:r>
              <a:rPr lang="en-US" sz="2000" b="1" dirty="0">
                <a:cs typeface="Calibri"/>
              </a:rPr>
              <a:t>output </a:t>
            </a:r>
            <a:r>
              <a:rPr lang="en-US" sz="2000" dirty="0">
                <a:cs typeface="Calibri"/>
              </a:rPr>
              <a:t>or the input for the next neuron.</a:t>
            </a:r>
            <a:endParaRPr lang="en-US" sz="2000" spc="-420" dirty="0">
              <a:cs typeface="Cambria Math"/>
            </a:endParaRPr>
          </a:p>
          <a:p>
            <a:pPr marL="0" marR="53340" indent="0">
              <a:lnSpc>
                <a:spcPct val="100000"/>
              </a:lnSpc>
              <a:buNone/>
            </a:pPr>
            <a:r>
              <a:rPr lang="en-US" sz="2400" dirty="0">
                <a:cs typeface="Calibri"/>
              </a:rPr>
              <a:t>Note that the activation </a:t>
            </a:r>
            <a:r>
              <a:rPr lang="en-US" sz="2400" spc="-5" dirty="0">
                <a:cs typeface="Calibri"/>
              </a:rPr>
              <a:t>function determines whether </a:t>
            </a:r>
            <a:r>
              <a:rPr lang="en-US" sz="2400" dirty="0">
                <a:cs typeface="Calibri"/>
              </a:rPr>
              <a:t>the </a:t>
            </a:r>
            <a:r>
              <a:rPr lang="en-US" sz="2400" spc="-10" dirty="0">
                <a:cs typeface="Calibri"/>
              </a:rPr>
              <a:t>neuron </a:t>
            </a:r>
            <a:r>
              <a:rPr lang="en-US" sz="2400" spc="-5" dirty="0">
                <a:cs typeface="Calibri"/>
              </a:rPr>
              <a:t>is</a:t>
            </a:r>
            <a:r>
              <a:rPr lang="en-US" sz="2400" spc="-20" dirty="0">
                <a:cs typeface="Calibri"/>
              </a:rPr>
              <a:t> non-linear.</a:t>
            </a:r>
            <a:endParaRPr lang="en-US" sz="2400" dirty="0">
              <a:cs typeface="Calibri"/>
            </a:endParaRPr>
          </a:p>
          <a:p>
            <a:pPr>
              <a:lnSpc>
                <a:spcPct val="100000"/>
              </a:lnSpc>
            </a:pPr>
            <a:endParaRPr lang="en-US" sz="2400" dirty="0"/>
          </a:p>
        </p:txBody>
      </p:sp>
      <p:sp>
        <p:nvSpPr>
          <p:cNvPr id="4" name="object 8">
            <a:extLst>
              <a:ext uri="{FF2B5EF4-FFF2-40B4-BE49-F238E27FC236}">
                <a16:creationId xmlns:a16="http://schemas.microsoft.com/office/drawing/2014/main" id="{5EB0F26E-61EB-2946-8D61-BBD6FDC2AE55}"/>
              </a:ext>
            </a:extLst>
          </p:cNvPr>
          <p:cNvSpPr/>
          <p:nvPr/>
        </p:nvSpPr>
        <p:spPr>
          <a:xfrm>
            <a:off x="6654108" y="2601808"/>
            <a:ext cx="4015077" cy="24885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486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674F-B1FE-8F4C-8873-4E4621461B56}"/>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D2BB9B76-226D-444F-A75A-F74150A4DD1F}"/>
              </a:ext>
            </a:extLst>
          </p:cNvPr>
          <p:cNvSpPr>
            <a:spLocks noGrp="1"/>
          </p:cNvSpPr>
          <p:nvPr>
            <p:ph idx="1"/>
          </p:nvPr>
        </p:nvSpPr>
        <p:spPr>
          <a:xfrm>
            <a:off x="838200" y="1825625"/>
            <a:ext cx="5257800" cy="4351338"/>
          </a:xfrm>
        </p:spPr>
        <p:txBody>
          <a:bodyPr>
            <a:noAutofit/>
          </a:bodyPr>
          <a:lstStyle/>
          <a:p>
            <a:pPr marL="0" marR="170815" indent="0">
              <a:lnSpc>
                <a:spcPct val="100000"/>
              </a:lnSpc>
              <a:buNone/>
            </a:pPr>
            <a:r>
              <a:rPr lang="en-US" sz="2400" spc="-5" dirty="0">
                <a:cs typeface="Calibri"/>
              </a:rPr>
              <a:t>The </a:t>
            </a:r>
            <a:r>
              <a:rPr lang="en-US" sz="2400" dirty="0">
                <a:cs typeface="Calibri"/>
              </a:rPr>
              <a:t>activation </a:t>
            </a:r>
            <a:r>
              <a:rPr lang="en-US" sz="2400" spc="-5" dirty="0">
                <a:cs typeface="Calibri"/>
              </a:rPr>
              <a:t>functions in </a:t>
            </a:r>
            <a:r>
              <a:rPr lang="en-US" sz="2400" dirty="0">
                <a:cs typeface="Calibri"/>
              </a:rPr>
              <a:t>the</a:t>
            </a:r>
            <a:r>
              <a:rPr lang="en-US" sz="2400" spc="-95" dirty="0">
                <a:cs typeface="Calibri"/>
              </a:rPr>
              <a:t> </a:t>
            </a:r>
            <a:r>
              <a:rPr lang="en-US" sz="2400" spc="-5" dirty="0">
                <a:cs typeface="Calibri"/>
              </a:rPr>
              <a:t>output </a:t>
            </a:r>
            <a:r>
              <a:rPr lang="en-US" sz="2400" spc="-15" dirty="0">
                <a:cs typeface="Calibri"/>
              </a:rPr>
              <a:t>layer </a:t>
            </a:r>
            <a:r>
              <a:rPr lang="en-US" sz="2400" spc="-5" dirty="0">
                <a:cs typeface="Calibri"/>
              </a:rPr>
              <a:t>determine non-linearity of </a:t>
            </a:r>
            <a:r>
              <a:rPr lang="en-US" sz="2400" dirty="0">
                <a:cs typeface="Calibri"/>
              </a:rPr>
              <a:t>the </a:t>
            </a:r>
            <a:r>
              <a:rPr lang="en-US" sz="2400" spc="-10" dirty="0">
                <a:cs typeface="Calibri"/>
              </a:rPr>
              <a:t>network. </a:t>
            </a:r>
            <a:r>
              <a:rPr lang="en-US" sz="2400" spc="-15" dirty="0">
                <a:cs typeface="Calibri"/>
              </a:rPr>
              <a:t>Typical</a:t>
            </a:r>
            <a:r>
              <a:rPr lang="en-US" sz="2400" spc="-20" dirty="0">
                <a:cs typeface="Calibri"/>
              </a:rPr>
              <a:t> </a:t>
            </a:r>
            <a:r>
              <a:rPr lang="en-US" sz="2400" spc="-10" dirty="0">
                <a:cs typeface="Calibri"/>
              </a:rPr>
              <a:t>examples:</a:t>
            </a:r>
            <a:endParaRPr lang="en-US" sz="2400" dirty="0">
              <a:cs typeface="Calibri"/>
            </a:endParaRPr>
          </a:p>
          <a:p>
            <a:pPr marL="457200" marR="170815" lvl="1" indent="0">
              <a:lnSpc>
                <a:spcPct val="100000"/>
              </a:lnSpc>
              <a:spcBef>
                <a:spcPts val="1000"/>
              </a:spcBef>
              <a:buNone/>
            </a:pPr>
            <a:r>
              <a:rPr lang="en-US" sz="2000" spc="-5" dirty="0">
                <a:cs typeface="Calibri"/>
              </a:rPr>
              <a:t>Sigmoid, </a:t>
            </a:r>
            <a:r>
              <a:rPr lang="en-US" sz="2000" spc="-40" dirty="0">
                <a:cs typeface="Calibri"/>
              </a:rPr>
              <a:t>Tanh, </a:t>
            </a:r>
            <a:r>
              <a:rPr lang="en-US" sz="2000" spc="-25" dirty="0" err="1">
                <a:cs typeface="Calibri"/>
              </a:rPr>
              <a:t>ReLU</a:t>
            </a:r>
            <a:r>
              <a:rPr lang="en-US" sz="2000" dirty="0">
                <a:cs typeface="Calibri"/>
              </a:rPr>
              <a:t>, </a:t>
            </a:r>
            <a:r>
              <a:rPr lang="en-US" sz="2000" spc="-25" dirty="0" err="1">
                <a:cs typeface="Calibri"/>
              </a:rPr>
              <a:t>ReLU</a:t>
            </a:r>
            <a:r>
              <a:rPr lang="en-US" sz="2000" spc="-5" dirty="0">
                <a:cs typeface="Calibri"/>
              </a:rPr>
              <a:t> </a:t>
            </a:r>
            <a:r>
              <a:rPr lang="en-US" sz="2000" spc="-10" dirty="0">
                <a:cs typeface="Calibri"/>
              </a:rPr>
              <a:t>Alternatives</a:t>
            </a:r>
            <a:endParaRPr lang="en-US" sz="2000" dirty="0">
              <a:cs typeface="Calibri"/>
            </a:endParaRPr>
          </a:p>
          <a:p>
            <a:pPr marL="457200" marR="170815" lvl="1" indent="0">
              <a:lnSpc>
                <a:spcPct val="100000"/>
              </a:lnSpc>
              <a:buNone/>
            </a:pPr>
            <a:r>
              <a:rPr lang="en-US" sz="2000" spc="-25" dirty="0" err="1">
                <a:cs typeface="Calibri"/>
              </a:rPr>
              <a:t>Softmax</a:t>
            </a:r>
            <a:r>
              <a:rPr lang="en-US" sz="2000" spc="-25" dirty="0">
                <a:cs typeface="Calibri"/>
              </a:rPr>
              <a:t> </a:t>
            </a:r>
            <a:r>
              <a:rPr lang="en-US" sz="2000" spc="-5" dirty="0">
                <a:cs typeface="Calibri"/>
              </a:rPr>
              <a:t>is </a:t>
            </a:r>
            <a:r>
              <a:rPr lang="en-US" sz="2000" spc="-15" dirty="0">
                <a:cs typeface="Calibri"/>
              </a:rPr>
              <a:t>generalization </a:t>
            </a:r>
            <a:r>
              <a:rPr lang="en-US" sz="2000" dirty="0">
                <a:cs typeface="Calibri"/>
              </a:rPr>
              <a:t>of </a:t>
            </a:r>
            <a:r>
              <a:rPr lang="en-US" sz="2000" spc="-5" dirty="0">
                <a:cs typeface="Calibri"/>
              </a:rPr>
              <a:t>sigmoid</a:t>
            </a:r>
          </a:p>
          <a:p>
            <a:pPr marL="0" marR="170815" indent="0">
              <a:lnSpc>
                <a:spcPct val="100000"/>
              </a:lnSpc>
              <a:buNone/>
            </a:pPr>
            <a:r>
              <a:rPr lang="en-US" sz="2400" dirty="0"/>
              <a:t>In practice:</a:t>
            </a:r>
          </a:p>
          <a:p>
            <a:pPr marL="457200" marR="170815" lvl="1" indent="0">
              <a:lnSpc>
                <a:spcPct val="100000"/>
              </a:lnSpc>
              <a:spcBef>
                <a:spcPts val="1000"/>
              </a:spcBef>
              <a:buNone/>
            </a:pPr>
            <a:r>
              <a:rPr lang="en-US" sz="2000" dirty="0"/>
              <a:t>Use </a:t>
            </a:r>
            <a:r>
              <a:rPr lang="en-US" sz="2000" dirty="0" err="1"/>
              <a:t>ReLU</a:t>
            </a:r>
            <a:r>
              <a:rPr lang="en-US" sz="2000" dirty="0"/>
              <a:t>, careful with learning rate</a:t>
            </a:r>
          </a:p>
          <a:p>
            <a:pPr marL="457200" marR="170815" lvl="1" indent="0">
              <a:lnSpc>
                <a:spcPct val="100000"/>
              </a:lnSpc>
              <a:spcBef>
                <a:spcPts val="1000"/>
              </a:spcBef>
              <a:buNone/>
            </a:pPr>
            <a:r>
              <a:rPr lang="en-US" sz="2000" dirty="0"/>
              <a:t>Try out Leaky </a:t>
            </a:r>
            <a:r>
              <a:rPr lang="en-US" sz="2000" dirty="0" err="1"/>
              <a:t>ReLU</a:t>
            </a:r>
            <a:r>
              <a:rPr lang="en-US" sz="2000" dirty="0"/>
              <a:t> and other alternatives</a:t>
            </a:r>
          </a:p>
          <a:p>
            <a:pPr marL="457200" marR="170815" lvl="1" indent="0">
              <a:lnSpc>
                <a:spcPct val="100000"/>
              </a:lnSpc>
              <a:spcBef>
                <a:spcPts val="1000"/>
              </a:spcBef>
              <a:buNone/>
            </a:pPr>
            <a:r>
              <a:rPr lang="en-US" sz="2000" dirty="0"/>
              <a:t>Try out tanh but don’t expect much</a:t>
            </a:r>
          </a:p>
          <a:p>
            <a:pPr marL="457200" marR="170815" lvl="1" indent="0">
              <a:lnSpc>
                <a:spcPct val="100000"/>
              </a:lnSpc>
              <a:spcBef>
                <a:spcPts val="1000"/>
              </a:spcBef>
              <a:buNone/>
            </a:pPr>
            <a:r>
              <a:rPr lang="en-US" sz="2000" dirty="0"/>
              <a:t>Don’t use sigmoid</a:t>
            </a:r>
          </a:p>
        </p:txBody>
      </p:sp>
      <p:sp>
        <p:nvSpPr>
          <p:cNvPr id="4" name="object 7">
            <a:extLst>
              <a:ext uri="{FF2B5EF4-FFF2-40B4-BE49-F238E27FC236}">
                <a16:creationId xmlns:a16="http://schemas.microsoft.com/office/drawing/2014/main" id="{3C1CA88D-CB8A-594A-B3A4-04AEC5C34A12}"/>
              </a:ext>
            </a:extLst>
          </p:cNvPr>
          <p:cNvSpPr/>
          <p:nvPr/>
        </p:nvSpPr>
        <p:spPr>
          <a:xfrm>
            <a:off x="6125242" y="2471024"/>
            <a:ext cx="5321966" cy="1383468"/>
          </a:xfrm>
          <a:prstGeom prst="rect">
            <a:avLst/>
          </a:prstGeom>
          <a:blipFill>
            <a:blip r:embed="rId2"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DFAE370B-408E-2947-A450-90005C52E1EC}"/>
              </a:ext>
            </a:extLst>
          </p:cNvPr>
          <p:cNvSpPr/>
          <p:nvPr/>
        </p:nvSpPr>
        <p:spPr>
          <a:xfrm>
            <a:off x="6111651" y="4142140"/>
            <a:ext cx="5471997" cy="13430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18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2E39-7143-3348-8F17-5C1983C1448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B9629DFF-FC34-114C-833C-CAE3CCF80989}"/>
              </a:ext>
            </a:extLst>
          </p:cNvPr>
          <p:cNvSpPr>
            <a:spLocks noGrp="1"/>
          </p:cNvSpPr>
          <p:nvPr>
            <p:ph idx="1"/>
          </p:nvPr>
        </p:nvSpPr>
        <p:spPr>
          <a:xfrm>
            <a:off x="838200" y="1825625"/>
            <a:ext cx="5257800" cy="4351338"/>
          </a:xfrm>
        </p:spPr>
        <p:txBody>
          <a:bodyPr>
            <a:noAutofit/>
          </a:bodyPr>
          <a:lstStyle/>
          <a:p>
            <a:pPr marL="0" marR="17780" indent="0">
              <a:lnSpc>
                <a:spcPct val="100000"/>
              </a:lnSpc>
              <a:buNone/>
            </a:pPr>
            <a:r>
              <a:rPr lang="en-US" sz="2400" spc="-5" dirty="0">
                <a:cs typeface="Calibri"/>
              </a:rPr>
              <a:t>Gives </a:t>
            </a:r>
            <a:r>
              <a:rPr lang="en-US" sz="2400" dirty="0">
                <a:cs typeface="Calibri"/>
              </a:rPr>
              <a:t>a </a:t>
            </a:r>
            <a:r>
              <a:rPr lang="en-US" sz="2400" spc="-5" dirty="0">
                <a:cs typeface="Calibri"/>
              </a:rPr>
              <a:t>measure of how “far away” the current predictions of </a:t>
            </a:r>
            <a:r>
              <a:rPr lang="en-US" sz="2400" dirty="0">
                <a:cs typeface="Calibri"/>
              </a:rPr>
              <a:t>the </a:t>
            </a:r>
            <a:r>
              <a:rPr lang="en-US" sz="2400" spc="-10" dirty="0">
                <a:cs typeface="Calibri"/>
              </a:rPr>
              <a:t>network are </a:t>
            </a:r>
            <a:r>
              <a:rPr lang="en-US" sz="2400" spc="-15" dirty="0">
                <a:cs typeface="Calibri"/>
              </a:rPr>
              <a:t>from </a:t>
            </a:r>
            <a:r>
              <a:rPr lang="en-US" sz="2400" dirty="0">
                <a:cs typeface="Calibri"/>
              </a:rPr>
              <a:t>the </a:t>
            </a:r>
            <a:r>
              <a:rPr lang="en-US" sz="2400" spc="-15" dirty="0">
                <a:cs typeface="Calibri"/>
              </a:rPr>
              <a:t>target for </a:t>
            </a:r>
            <a:r>
              <a:rPr lang="en-US" sz="2400" dirty="0">
                <a:cs typeface="Calibri"/>
              </a:rPr>
              <a:t>a </a:t>
            </a:r>
            <a:r>
              <a:rPr lang="en-US" sz="2400" spc="-5" dirty="0">
                <a:cs typeface="Calibri"/>
              </a:rPr>
              <a:t>specific</a:t>
            </a:r>
            <a:r>
              <a:rPr lang="en-US" sz="2400" dirty="0">
                <a:cs typeface="Calibri"/>
              </a:rPr>
              <a:t> </a:t>
            </a:r>
            <a:r>
              <a:rPr lang="en-US" sz="2400" spc="-5" dirty="0">
                <a:cs typeface="Calibri"/>
              </a:rPr>
              <a:t>task.</a:t>
            </a:r>
          </a:p>
          <a:p>
            <a:pPr marL="0" marR="17780" indent="0">
              <a:lnSpc>
                <a:spcPct val="100000"/>
              </a:lnSpc>
              <a:buNone/>
            </a:pPr>
            <a:r>
              <a:rPr lang="en-US" sz="2400" dirty="0">
                <a:cs typeface="Calibri"/>
              </a:rPr>
              <a:t>Be careful when choosing the loss</a:t>
            </a:r>
            <a:r>
              <a:rPr lang="en-US" sz="2400" spc="10" dirty="0">
                <a:cs typeface="Calibri"/>
              </a:rPr>
              <a:t> </a:t>
            </a:r>
            <a:r>
              <a:rPr lang="en-US" sz="2400" dirty="0">
                <a:cs typeface="Calibri"/>
              </a:rPr>
              <a:t>function!</a:t>
            </a:r>
          </a:p>
          <a:p>
            <a:pPr marL="457200" marR="17780" lvl="1" indent="0">
              <a:lnSpc>
                <a:spcPct val="100000"/>
              </a:lnSpc>
              <a:spcBef>
                <a:spcPts val="1000"/>
              </a:spcBef>
              <a:buNone/>
            </a:pPr>
            <a:r>
              <a:rPr lang="en-US" sz="2000" i="1" spc="-10" dirty="0">
                <a:cs typeface="Calibri"/>
              </a:rPr>
              <a:t>Example: </a:t>
            </a:r>
            <a:r>
              <a:rPr lang="en-US" sz="2000" spc="-10" dirty="0">
                <a:cs typeface="Calibri"/>
              </a:rPr>
              <a:t>Outliers </a:t>
            </a:r>
            <a:r>
              <a:rPr lang="en-US" sz="2000" spc="-5" dirty="0">
                <a:cs typeface="Calibri"/>
              </a:rPr>
              <a:t>with L1/L2 Loss. L2 </a:t>
            </a:r>
            <a:r>
              <a:rPr lang="en-US" sz="2000" spc="-10" dirty="0">
                <a:cs typeface="Calibri"/>
              </a:rPr>
              <a:t>overemphasizes</a:t>
            </a:r>
            <a:r>
              <a:rPr lang="en-US" sz="2000" spc="-15" dirty="0">
                <a:cs typeface="Calibri"/>
              </a:rPr>
              <a:t> </a:t>
            </a:r>
            <a:r>
              <a:rPr lang="en-US" sz="2000" spc="-10" dirty="0">
                <a:cs typeface="Calibri"/>
              </a:rPr>
              <a:t>outliers!</a:t>
            </a:r>
            <a:endParaRPr lang="en-US" sz="2000" dirty="0">
              <a:cs typeface="Calibri"/>
            </a:endParaRPr>
          </a:p>
          <a:p>
            <a:pPr marL="457200" marR="17780" lvl="1" indent="0">
              <a:lnSpc>
                <a:spcPct val="100000"/>
              </a:lnSpc>
              <a:spcBef>
                <a:spcPts val="1000"/>
              </a:spcBef>
              <a:buNone/>
            </a:pPr>
            <a:r>
              <a:rPr lang="en-US" sz="2000" spc="-10" dirty="0">
                <a:cs typeface="Calibri"/>
              </a:rPr>
              <a:t>Many </a:t>
            </a:r>
            <a:r>
              <a:rPr lang="en-US" sz="2000" spc="-5" dirty="0">
                <a:cs typeface="Calibri"/>
              </a:rPr>
              <a:t>don’t even </a:t>
            </a:r>
            <a:r>
              <a:rPr lang="en-US" sz="2000" spc="-20" dirty="0">
                <a:cs typeface="Calibri"/>
              </a:rPr>
              <a:t>make </a:t>
            </a:r>
            <a:r>
              <a:rPr lang="en-US" sz="2000" dirty="0">
                <a:cs typeface="Calibri"/>
              </a:rPr>
              <a:t>sense </a:t>
            </a:r>
            <a:r>
              <a:rPr lang="en-US" sz="2000" spc="-5" dirty="0">
                <a:cs typeface="Calibri"/>
              </a:rPr>
              <a:t>in the </a:t>
            </a:r>
            <a:r>
              <a:rPr lang="en-US" sz="2000" spc="-15" dirty="0">
                <a:cs typeface="Calibri"/>
              </a:rPr>
              <a:t>context </a:t>
            </a:r>
            <a:r>
              <a:rPr lang="en-US" sz="2000" spc="-5" dirty="0">
                <a:cs typeface="Calibri"/>
              </a:rPr>
              <a:t>of </a:t>
            </a:r>
            <a:r>
              <a:rPr lang="en-US" sz="2000" spc="-10" dirty="0">
                <a:cs typeface="Calibri"/>
              </a:rPr>
              <a:t>certain</a:t>
            </a:r>
            <a:r>
              <a:rPr lang="en-US" sz="2000" spc="20" dirty="0">
                <a:cs typeface="Calibri"/>
              </a:rPr>
              <a:t> </a:t>
            </a:r>
            <a:r>
              <a:rPr lang="en-US" sz="2000" spc="-5" dirty="0">
                <a:cs typeface="Calibri"/>
              </a:rPr>
              <a:t>problems!</a:t>
            </a:r>
            <a:endParaRPr lang="en-US" sz="2000" dirty="0">
              <a:cs typeface="Calibri"/>
            </a:endParaRPr>
          </a:p>
        </p:txBody>
      </p:sp>
      <p:sp>
        <p:nvSpPr>
          <p:cNvPr id="4" name="Content Placeholder 2">
            <a:extLst>
              <a:ext uri="{FF2B5EF4-FFF2-40B4-BE49-F238E27FC236}">
                <a16:creationId xmlns:a16="http://schemas.microsoft.com/office/drawing/2014/main" id="{CB9A67B1-C89E-D54D-BE59-385A5D3C4F19}"/>
              </a:ext>
            </a:extLst>
          </p:cNvPr>
          <p:cNvSpPr txBox="1">
            <a:spLocks/>
          </p:cNvSpPr>
          <p:nvPr/>
        </p:nvSpPr>
        <p:spPr>
          <a:xfrm>
            <a:off x="6096000" y="1809750"/>
            <a:ext cx="5257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i="1" u="heavy" dirty="0">
                <a:uFill>
                  <a:solidFill>
                    <a:srgbClr val="404040"/>
                  </a:solidFill>
                </a:uFill>
                <a:cs typeface="Calibri"/>
              </a:rPr>
              <a:t>Loss</a:t>
            </a:r>
            <a:r>
              <a:rPr lang="en-US" sz="2400" b="1" i="1" u="heavy" spc="-25" dirty="0">
                <a:uFill>
                  <a:solidFill>
                    <a:srgbClr val="404040"/>
                  </a:solidFill>
                </a:uFill>
                <a:cs typeface="Calibri"/>
              </a:rPr>
              <a:t> </a:t>
            </a:r>
            <a:r>
              <a:rPr lang="en-US" sz="2400" b="1" i="1" u="heavy" dirty="0">
                <a:uFill>
                  <a:solidFill>
                    <a:srgbClr val="404040"/>
                  </a:solidFill>
                </a:uFill>
                <a:cs typeface="Calibri"/>
              </a:rPr>
              <a:t>Functions</a:t>
            </a:r>
          </a:p>
          <a:p>
            <a:pPr marL="457200" lvl="1" indent="0">
              <a:lnSpc>
                <a:spcPct val="100000"/>
              </a:lnSpc>
              <a:spcBef>
                <a:spcPts val="1000"/>
              </a:spcBef>
              <a:buNone/>
            </a:pPr>
            <a:r>
              <a:rPr lang="en-US" sz="2000" spc="-10" dirty="0">
                <a:cs typeface="Calibri"/>
              </a:rPr>
              <a:t>Cross-Entropy </a:t>
            </a:r>
            <a:r>
              <a:rPr lang="en-US" sz="2000" spc="-5" dirty="0">
                <a:cs typeface="Calibri"/>
              </a:rPr>
              <a:t>Loss [Binary</a:t>
            </a:r>
            <a:r>
              <a:rPr lang="en-US" sz="2000" dirty="0">
                <a:cs typeface="Calibri"/>
              </a:rPr>
              <a:t> </a:t>
            </a:r>
            <a:r>
              <a:rPr lang="en-US" sz="2000" spc="-10" dirty="0">
                <a:cs typeface="Calibri"/>
              </a:rPr>
              <a:t>Classification]</a:t>
            </a:r>
            <a:endParaRPr lang="en-US" sz="2000" dirty="0">
              <a:cs typeface="Calibri"/>
            </a:endParaRPr>
          </a:p>
          <a:p>
            <a:pPr marL="457200" lvl="1" indent="0">
              <a:lnSpc>
                <a:spcPct val="100000"/>
              </a:lnSpc>
              <a:spcBef>
                <a:spcPts val="1000"/>
              </a:spcBef>
              <a:buNone/>
            </a:pPr>
            <a:r>
              <a:rPr lang="en-US" sz="2000" spc="-5" dirty="0">
                <a:cs typeface="Calibri"/>
              </a:rPr>
              <a:t>Multiclass </a:t>
            </a:r>
            <a:r>
              <a:rPr lang="en-US" sz="2000" spc="-10" dirty="0">
                <a:cs typeface="Calibri"/>
              </a:rPr>
              <a:t>Cross-Entropy </a:t>
            </a:r>
            <a:r>
              <a:rPr lang="en-US" sz="2000" spc="-5" dirty="0">
                <a:cs typeface="Calibri"/>
              </a:rPr>
              <a:t>[Multiclass Classification]</a:t>
            </a:r>
            <a:endParaRPr lang="en-US" sz="2000" dirty="0">
              <a:cs typeface="Calibri"/>
            </a:endParaRPr>
          </a:p>
          <a:p>
            <a:pPr marL="457200" lvl="1" indent="0">
              <a:lnSpc>
                <a:spcPct val="100000"/>
              </a:lnSpc>
              <a:spcBef>
                <a:spcPts val="1000"/>
              </a:spcBef>
              <a:buNone/>
            </a:pPr>
            <a:r>
              <a:rPr lang="en-US" sz="2000" spc="-5" dirty="0">
                <a:cs typeface="Calibri"/>
              </a:rPr>
              <a:t>L1/L2 Loss [Usually</a:t>
            </a:r>
            <a:r>
              <a:rPr lang="en-US" sz="2000" spc="30" dirty="0">
                <a:cs typeface="Calibri"/>
              </a:rPr>
              <a:t> </a:t>
            </a:r>
            <a:r>
              <a:rPr lang="en-US" sz="2000" spc="-10" dirty="0">
                <a:cs typeface="Calibri"/>
              </a:rPr>
              <a:t>Regression]</a:t>
            </a:r>
            <a:endParaRPr lang="en-US" sz="2000" dirty="0">
              <a:cs typeface="Calibri"/>
            </a:endParaRPr>
          </a:p>
          <a:p>
            <a:pPr marL="457200" lvl="1" indent="0">
              <a:lnSpc>
                <a:spcPct val="100000"/>
              </a:lnSpc>
              <a:spcBef>
                <a:spcPts val="1000"/>
              </a:spcBef>
              <a:buNone/>
            </a:pPr>
            <a:r>
              <a:rPr lang="en-US" sz="2000" spc="-15" dirty="0">
                <a:cs typeface="Calibri"/>
              </a:rPr>
              <a:t>KL/etc. </a:t>
            </a:r>
            <a:r>
              <a:rPr lang="en-US" sz="2000" spc="-10" dirty="0">
                <a:cs typeface="Calibri"/>
              </a:rPr>
              <a:t>Divergences </a:t>
            </a:r>
            <a:r>
              <a:rPr lang="en-US" sz="2000" spc="-5" dirty="0">
                <a:cs typeface="Calibri"/>
              </a:rPr>
              <a:t>[Density</a:t>
            </a:r>
            <a:r>
              <a:rPr lang="en-US" sz="2000" spc="65" dirty="0">
                <a:cs typeface="Calibri"/>
              </a:rPr>
              <a:t> </a:t>
            </a:r>
            <a:r>
              <a:rPr lang="en-US" sz="2000" spc="-10" dirty="0">
                <a:cs typeface="Calibri"/>
              </a:rPr>
              <a:t>Estimation]</a:t>
            </a:r>
          </a:p>
          <a:p>
            <a:pPr marL="457200" lvl="1" indent="0">
              <a:lnSpc>
                <a:spcPct val="100000"/>
              </a:lnSpc>
              <a:spcBef>
                <a:spcPts val="1000"/>
              </a:spcBef>
              <a:buNone/>
            </a:pPr>
            <a:r>
              <a:rPr lang="en-US" sz="2000" dirty="0">
                <a:cs typeface="Calibri"/>
              </a:rPr>
              <a:t>And </a:t>
            </a:r>
            <a:r>
              <a:rPr lang="en-US" sz="2000" spc="-10" dirty="0">
                <a:cs typeface="Calibri"/>
              </a:rPr>
              <a:t>many others </a:t>
            </a:r>
            <a:r>
              <a:rPr lang="en-US" sz="2000" spc="-5" dirty="0">
                <a:cs typeface="Calibri"/>
              </a:rPr>
              <a:t>depending on</a:t>
            </a:r>
            <a:r>
              <a:rPr lang="en-US" sz="2000" spc="70" dirty="0">
                <a:cs typeface="Calibri"/>
              </a:rPr>
              <a:t> </a:t>
            </a:r>
            <a:r>
              <a:rPr lang="en-US" sz="2000" spc="-10" dirty="0">
                <a:cs typeface="Calibri"/>
              </a:rPr>
              <a:t>application…</a:t>
            </a:r>
            <a:endParaRPr lang="en-US" sz="2000" dirty="0">
              <a:cs typeface="Calibri"/>
            </a:endParaRPr>
          </a:p>
          <a:p>
            <a:pPr marL="914400" lvl="2" indent="0">
              <a:lnSpc>
                <a:spcPct val="100000"/>
              </a:lnSpc>
              <a:spcBef>
                <a:spcPts val="1000"/>
              </a:spcBef>
              <a:buNone/>
            </a:pPr>
            <a:r>
              <a:rPr lang="en-US" sz="1600" spc="-35" dirty="0">
                <a:cs typeface="Calibri"/>
              </a:rPr>
              <a:t>You </a:t>
            </a:r>
            <a:r>
              <a:rPr lang="en-US" sz="1600" dirty="0">
                <a:cs typeface="Calibri"/>
              </a:rPr>
              <a:t>will see </a:t>
            </a:r>
            <a:r>
              <a:rPr lang="en-US" sz="1600" spc="-10" dirty="0">
                <a:cs typeface="Calibri"/>
              </a:rPr>
              <a:t>that many </a:t>
            </a:r>
            <a:r>
              <a:rPr lang="en-US" sz="1600" spc="-5" dirty="0">
                <a:cs typeface="Calibri"/>
              </a:rPr>
              <a:t>usually </a:t>
            </a:r>
            <a:r>
              <a:rPr lang="en-US" sz="1600" spc="-10" dirty="0">
                <a:cs typeface="Calibri"/>
              </a:rPr>
              <a:t>create </a:t>
            </a:r>
            <a:r>
              <a:rPr lang="en-US" sz="1600" spc="-5" dirty="0">
                <a:cs typeface="Calibri"/>
              </a:rPr>
              <a:t>their </a:t>
            </a:r>
            <a:r>
              <a:rPr lang="en-US" sz="1600" dirty="0">
                <a:cs typeface="Calibri"/>
              </a:rPr>
              <a:t>own loss </a:t>
            </a:r>
            <a:r>
              <a:rPr lang="en-US" sz="1600" spc="-5" dirty="0">
                <a:cs typeface="Calibri"/>
              </a:rPr>
              <a:t>function as sums </a:t>
            </a:r>
            <a:r>
              <a:rPr lang="en-US" sz="1600" dirty="0">
                <a:cs typeface="Calibri"/>
              </a:rPr>
              <a:t>of </a:t>
            </a:r>
            <a:r>
              <a:rPr lang="en-US" sz="1600" spc="-5" dirty="0">
                <a:cs typeface="Calibri"/>
              </a:rPr>
              <a:t>these defined</a:t>
            </a:r>
            <a:r>
              <a:rPr lang="en-US" sz="1600" spc="-10" dirty="0">
                <a:cs typeface="Calibri"/>
              </a:rPr>
              <a:t> </a:t>
            </a:r>
            <a:r>
              <a:rPr lang="en-US" sz="1600" spc="-5" dirty="0">
                <a:cs typeface="Calibri"/>
              </a:rPr>
              <a:t>above!</a:t>
            </a:r>
            <a:endParaRPr lang="en-US" sz="1600" dirty="0">
              <a:cs typeface="Calibri"/>
            </a:endParaRPr>
          </a:p>
        </p:txBody>
      </p:sp>
    </p:spTree>
    <p:extLst>
      <p:ext uri="{BB962C8B-B14F-4D97-AF65-F5344CB8AC3E}">
        <p14:creationId xmlns:p14="http://schemas.microsoft.com/office/powerpoint/2010/main" val="13320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99F6-6636-3641-8024-DFEB05FCCDFE}"/>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C6125D81-B383-EA47-9485-E10D1A2C1C58}"/>
              </a:ext>
            </a:extLst>
          </p:cNvPr>
          <p:cNvSpPr>
            <a:spLocks noGrp="1"/>
          </p:cNvSpPr>
          <p:nvPr>
            <p:ph idx="1"/>
          </p:nvPr>
        </p:nvSpPr>
        <p:spPr>
          <a:xfrm>
            <a:off x="838200" y="1825625"/>
            <a:ext cx="5257800" cy="4351338"/>
          </a:xfrm>
        </p:spPr>
        <p:txBody>
          <a:bodyPr>
            <a:noAutofit/>
          </a:bodyPr>
          <a:lstStyle/>
          <a:p>
            <a:pPr marL="0" marR="176530" indent="0">
              <a:lnSpc>
                <a:spcPct val="100000"/>
              </a:lnSpc>
              <a:buNone/>
            </a:pPr>
            <a:r>
              <a:rPr lang="en-US" sz="2400" dirty="0">
                <a:cs typeface="Calibri"/>
              </a:rPr>
              <a:t>So </a:t>
            </a:r>
            <a:r>
              <a:rPr lang="en-US" sz="2400" spc="5" dirty="0">
                <a:cs typeface="Calibri"/>
              </a:rPr>
              <a:t>given </a:t>
            </a:r>
            <a:r>
              <a:rPr lang="en-US" sz="2400" dirty="0">
                <a:cs typeface="Calibri"/>
              </a:rPr>
              <a:t>a set of updated weights and our </a:t>
            </a:r>
            <a:r>
              <a:rPr lang="en-US" sz="2400" spc="-5" dirty="0">
                <a:cs typeface="Calibri"/>
              </a:rPr>
              <a:t>inputs, </a:t>
            </a:r>
            <a:r>
              <a:rPr lang="en-US" sz="2400" spc="-10" dirty="0">
                <a:cs typeface="Calibri"/>
              </a:rPr>
              <a:t>we </a:t>
            </a:r>
            <a:r>
              <a:rPr lang="en-US" sz="2400" spc="-5" dirty="0">
                <a:cs typeface="Calibri"/>
              </a:rPr>
              <a:t>can </a:t>
            </a:r>
            <a:r>
              <a:rPr lang="en-US" sz="2400" spc="-10" dirty="0">
                <a:cs typeface="Calibri"/>
              </a:rPr>
              <a:t>calculate </a:t>
            </a:r>
            <a:r>
              <a:rPr lang="en-US" sz="2400" dirty="0">
                <a:cs typeface="Calibri"/>
              </a:rPr>
              <a:t>our output </a:t>
            </a:r>
            <a:r>
              <a:rPr lang="en-US" sz="2400" spc="-5" dirty="0">
                <a:cs typeface="Calibri"/>
              </a:rPr>
              <a:t>by simply </a:t>
            </a:r>
            <a:r>
              <a:rPr lang="en-US" sz="2400" spc="-10" dirty="0">
                <a:cs typeface="Calibri"/>
              </a:rPr>
              <a:t>following </a:t>
            </a:r>
            <a:r>
              <a:rPr lang="en-US" sz="2400" dirty="0">
                <a:cs typeface="Calibri"/>
              </a:rPr>
              <a:t>the </a:t>
            </a:r>
            <a:r>
              <a:rPr lang="en-US" sz="2400" spc="-10" dirty="0">
                <a:cs typeface="Calibri"/>
              </a:rPr>
              <a:t>network </a:t>
            </a:r>
            <a:r>
              <a:rPr lang="en-US" sz="2400" spc="-5" dirty="0">
                <a:cs typeface="Calibri"/>
              </a:rPr>
              <a:t>through </a:t>
            </a:r>
            <a:r>
              <a:rPr lang="en-US" sz="2400" dirty="0">
                <a:cs typeface="Calibri"/>
              </a:rPr>
              <a:t>a </a:t>
            </a:r>
            <a:r>
              <a:rPr lang="en-US" sz="2400" spc="-15" dirty="0">
                <a:cs typeface="Calibri"/>
              </a:rPr>
              <a:t>forward </a:t>
            </a:r>
            <a:r>
              <a:rPr lang="en-US" sz="2400" spc="-10" dirty="0">
                <a:cs typeface="Calibri"/>
              </a:rPr>
              <a:t>propagation.</a:t>
            </a:r>
            <a:endParaRPr lang="en-US" sz="2400" dirty="0">
              <a:cs typeface="Calibri"/>
            </a:endParaRPr>
          </a:p>
          <a:p>
            <a:pPr marL="0" marR="176530" indent="0">
              <a:lnSpc>
                <a:spcPct val="100000"/>
              </a:lnSpc>
              <a:buNone/>
            </a:pPr>
            <a:r>
              <a:rPr lang="en-US" sz="2400" spc="-5" dirty="0">
                <a:cs typeface="Calibri"/>
              </a:rPr>
              <a:t>How can we measure how well our </a:t>
            </a:r>
            <a:r>
              <a:rPr lang="en-US" sz="2400" spc="-10" dirty="0">
                <a:cs typeface="Calibri"/>
              </a:rPr>
              <a:t>network is </a:t>
            </a:r>
            <a:r>
              <a:rPr lang="en-US" sz="2400" spc="-5" dirty="0">
                <a:cs typeface="Calibri"/>
              </a:rPr>
              <a:t>training?</a:t>
            </a:r>
            <a:endParaRPr lang="en-US" sz="2400" dirty="0">
              <a:cs typeface="Calibri"/>
            </a:endParaRPr>
          </a:p>
          <a:p>
            <a:pPr marL="457200" marR="176530" lvl="1" indent="0">
              <a:lnSpc>
                <a:spcPct val="100000"/>
              </a:lnSpc>
              <a:spcBef>
                <a:spcPts val="1000"/>
              </a:spcBef>
              <a:buNone/>
            </a:pPr>
            <a:r>
              <a:rPr lang="en-US" sz="2000" spc="-5" dirty="0">
                <a:cs typeface="Calibri"/>
              </a:rPr>
              <a:t>Loss is what </a:t>
            </a:r>
            <a:r>
              <a:rPr lang="en-US" sz="2000" spc="-10" dirty="0">
                <a:cs typeface="Calibri"/>
              </a:rPr>
              <a:t>we minimize </a:t>
            </a:r>
            <a:r>
              <a:rPr lang="en-US" sz="2000" spc="-5" dirty="0">
                <a:cs typeface="Calibri"/>
              </a:rPr>
              <a:t>on, </a:t>
            </a:r>
            <a:r>
              <a:rPr lang="en-US" sz="2000" dirty="0">
                <a:cs typeface="Calibri"/>
              </a:rPr>
              <a:t>so </a:t>
            </a:r>
            <a:r>
              <a:rPr lang="en-US" sz="2000" spc="-5" dirty="0">
                <a:cs typeface="Calibri"/>
              </a:rPr>
              <a:t>clearly that should </a:t>
            </a:r>
            <a:r>
              <a:rPr lang="en-US" sz="2000" dirty="0">
                <a:cs typeface="Calibri"/>
              </a:rPr>
              <a:t>be </a:t>
            </a:r>
            <a:r>
              <a:rPr lang="en-US" sz="2000" spc="-5" dirty="0">
                <a:cs typeface="Calibri"/>
              </a:rPr>
              <a:t>all that </a:t>
            </a:r>
            <a:r>
              <a:rPr lang="en-US" sz="2000" spc="-10" dirty="0">
                <a:cs typeface="Calibri"/>
              </a:rPr>
              <a:t>we can </a:t>
            </a:r>
            <a:r>
              <a:rPr lang="en-US" sz="2000" spc="-5" dirty="0">
                <a:cs typeface="Calibri"/>
              </a:rPr>
              <a:t>look </a:t>
            </a:r>
            <a:r>
              <a:rPr lang="en-US" sz="2000" spc="-10" dirty="0">
                <a:cs typeface="Calibri"/>
              </a:rPr>
              <a:t>at,</a:t>
            </a:r>
            <a:r>
              <a:rPr lang="en-US" sz="2000" spc="60" dirty="0">
                <a:cs typeface="Calibri"/>
              </a:rPr>
              <a:t> </a:t>
            </a:r>
            <a:r>
              <a:rPr lang="en-US" sz="2000" spc="-5" dirty="0">
                <a:cs typeface="Calibri"/>
              </a:rPr>
              <a:t>right?</a:t>
            </a:r>
          </a:p>
          <a:p>
            <a:pPr marL="914400" marR="176530" lvl="2" indent="0">
              <a:lnSpc>
                <a:spcPct val="100000"/>
              </a:lnSpc>
              <a:spcBef>
                <a:spcPts val="1000"/>
              </a:spcBef>
              <a:buNone/>
            </a:pPr>
            <a:r>
              <a:rPr lang="en-US" sz="1600" dirty="0">
                <a:cs typeface="Calibri"/>
              </a:rPr>
              <a:t>No! Need </a:t>
            </a:r>
            <a:r>
              <a:rPr lang="en-US" sz="1600" spc="-10" dirty="0">
                <a:cs typeface="Calibri"/>
              </a:rPr>
              <a:t>to </a:t>
            </a:r>
            <a:r>
              <a:rPr lang="en-US" sz="1600" dirty="0">
                <a:cs typeface="Calibri"/>
              </a:rPr>
              <a:t>look </a:t>
            </a:r>
            <a:r>
              <a:rPr lang="en-US" sz="1600" spc="-10" dirty="0">
                <a:cs typeface="Calibri"/>
              </a:rPr>
              <a:t>at </a:t>
            </a:r>
            <a:r>
              <a:rPr lang="en-US" sz="1600" spc="-5" dirty="0">
                <a:cs typeface="Calibri"/>
              </a:rPr>
              <a:t>the results </a:t>
            </a:r>
            <a:r>
              <a:rPr lang="en-US" sz="1600" dirty="0">
                <a:cs typeface="Calibri"/>
              </a:rPr>
              <a:t>of </a:t>
            </a:r>
            <a:r>
              <a:rPr lang="en-US" sz="1600" spc="-5" dirty="0">
                <a:cs typeface="Calibri"/>
              </a:rPr>
              <a:t>our network </a:t>
            </a:r>
            <a:r>
              <a:rPr lang="en-US" sz="1600" dirty="0">
                <a:cs typeface="Calibri"/>
              </a:rPr>
              <a:t>on </a:t>
            </a:r>
            <a:r>
              <a:rPr lang="en-US" sz="1600" spc="-5" dirty="0">
                <a:cs typeface="Calibri"/>
              </a:rPr>
              <a:t>some </a:t>
            </a:r>
            <a:r>
              <a:rPr lang="en-US" sz="1600" spc="-10" dirty="0">
                <a:cs typeface="Calibri"/>
              </a:rPr>
              <a:t>data </a:t>
            </a:r>
            <a:r>
              <a:rPr lang="en-US" sz="1600" spc="-5" dirty="0">
                <a:cs typeface="Calibri"/>
              </a:rPr>
              <a:t>that </a:t>
            </a:r>
            <a:r>
              <a:rPr lang="en-US" sz="1600" dirty="0">
                <a:cs typeface="Calibri"/>
              </a:rPr>
              <a:t>it </a:t>
            </a:r>
            <a:r>
              <a:rPr lang="en-US" sz="1600" spc="-5" dirty="0">
                <a:cs typeface="Calibri"/>
              </a:rPr>
              <a:t>has not seen </a:t>
            </a:r>
            <a:r>
              <a:rPr lang="en-US" sz="1600" spc="-10" dirty="0">
                <a:cs typeface="Calibri"/>
              </a:rPr>
              <a:t>to </a:t>
            </a:r>
            <a:r>
              <a:rPr lang="en-US" sz="1600" spc="-20" dirty="0">
                <a:cs typeface="Calibri"/>
              </a:rPr>
              <a:t>make </a:t>
            </a:r>
            <a:r>
              <a:rPr lang="en-US" sz="1600" spc="-10" dirty="0">
                <a:cs typeface="Calibri"/>
              </a:rPr>
              <a:t>sure </a:t>
            </a:r>
            <a:r>
              <a:rPr lang="en-US" sz="1600" dirty="0">
                <a:cs typeface="Calibri"/>
              </a:rPr>
              <a:t>it is </a:t>
            </a:r>
            <a:r>
              <a:rPr lang="en-US" sz="1600" spc="-5" dirty="0">
                <a:cs typeface="Calibri"/>
              </a:rPr>
              <a:t>generalizing</a:t>
            </a:r>
            <a:r>
              <a:rPr lang="en-US" sz="1600" spc="75" dirty="0">
                <a:cs typeface="Calibri"/>
              </a:rPr>
              <a:t> </a:t>
            </a:r>
            <a:r>
              <a:rPr lang="en-US" sz="1600" spc="-5" dirty="0">
                <a:cs typeface="Calibri"/>
              </a:rPr>
              <a:t>well!</a:t>
            </a:r>
            <a:endParaRPr lang="en-US" sz="1600" dirty="0">
              <a:cs typeface="Calibri"/>
            </a:endParaRPr>
          </a:p>
          <a:p>
            <a:pPr>
              <a:lnSpc>
                <a:spcPct val="100000"/>
              </a:lnSpc>
            </a:pPr>
            <a:endParaRPr lang="en-US" sz="2400" dirty="0"/>
          </a:p>
        </p:txBody>
      </p:sp>
      <p:sp>
        <p:nvSpPr>
          <p:cNvPr id="4" name="object 4">
            <a:extLst>
              <a:ext uri="{FF2B5EF4-FFF2-40B4-BE49-F238E27FC236}">
                <a16:creationId xmlns:a16="http://schemas.microsoft.com/office/drawing/2014/main" id="{4D6D9671-ADAD-2C41-A30C-B568CAF4C8EB}"/>
              </a:ext>
            </a:extLst>
          </p:cNvPr>
          <p:cNvSpPr/>
          <p:nvPr/>
        </p:nvSpPr>
        <p:spPr>
          <a:xfrm>
            <a:off x="6238323" y="2646248"/>
            <a:ext cx="4856143" cy="244238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578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7AFE-527E-BD4B-8A55-51555DC960B4}"/>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2D456C91-787B-6C42-92CE-16609B42864D}"/>
              </a:ext>
            </a:extLst>
          </p:cNvPr>
          <p:cNvSpPr>
            <a:spLocks noGrp="1"/>
          </p:cNvSpPr>
          <p:nvPr>
            <p:ph idx="1"/>
          </p:nvPr>
        </p:nvSpPr>
        <p:spPr>
          <a:xfrm>
            <a:off x="838200" y="1825624"/>
            <a:ext cx="6002812" cy="4748911"/>
          </a:xfrm>
        </p:spPr>
        <p:txBody>
          <a:bodyPr>
            <a:noAutofit/>
          </a:bodyPr>
          <a:lstStyle/>
          <a:p>
            <a:pPr marL="0" marR="624840" indent="0">
              <a:lnSpc>
                <a:spcPct val="100000"/>
              </a:lnSpc>
              <a:buNone/>
            </a:pPr>
            <a:r>
              <a:rPr lang="en-US" sz="2400" spc="-10" dirty="0">
                <a:cs typeface="Calibri"/>
              </a:rPr>
              <a:t>Loss </a:t>
            </a:r>
            <a:r>
              <a:rPr lang="en-US" sz="2400" spc="-5" dirty="0">
                <a:cs typeface="Calibri"/>
              </a:rPr>
              <a:t>gives </a:t>
            </a:r>
            <a:r>
              <a:rPr lang="en-US" sz="2400" spc="-10" dirty="0">
                <a:cs typeface="Calibri"/>
              </a:rPr>
              <a:t>information </a:t>
            </a:r>
            <a:r>
              <a:rPr lang="en-US" sz="2400" spc="-5" dirty="0">
                <a:cs typeface="Calibri"/>
              </a:rPr>
              <a:t>as to whether the model </a:t>
            </a:r>
            <a:r>
              <a:rPr lang="en-US" sz="2400" spc="-10" dirty="0">
                <a:cs typeface="Calibri"/>
              </a:rPr>
              <a:t>currently </a:t>
            </a:r>
            <a:r>
              <a:rPr lang="en-US" sz="2400" spc="-5" dirty="0">
                <a:cs typeface="Calibri"/>
              </a:rPr>
              <a:t>training is </a:t>
            </a:r>
            <a:r>
              <a:rPr lang="en-US" sz="2400" spc="5" dirty="0">
                <a:cs typeface="Calibri"/>
              </a:rPr>
              <a:t>“learning” </a:t>
            </a:r>
            <a:r>
              <a:rPr lang="en-US" sz="2400" spc="-5" dirty="0">
                <a:cs typeface="Calibri"/>
              </a:rPr>
              <a:t>anything. It does </a:t>
            </a:r>
            <a:r>
              <a:rPr lang="en-US" sz="2400" dirty="0">
                <a:cs typeface="Calibri"/>
              </a:rPr>
              <a:t>not </a:t>
            </a:r>
            <a:r>
              <a:rPr lang="en-US" sz="2400" spc="-5" dirty="0">
                <a:cs typeface="Calibri"/>
              </a:rPr>
              <a:t>mean that </a:t>
            </a:r>
            <a:r>
              <a:rPr lang="en-US" sz="2400" spc="-10" dirty="0">
                <a:cs typeface="Calibri"/>
              </a:rPr>
              <a:t>what </a:t>
            </a:r>
            <a:r>
              <a:rPr lang="en-US" sz="2400" spc="-5" dirty="0">
                <a:cs typeface="Calibri"/>
              </a:rPr>
              <a:t>is learned is </a:t>
            </a:r>
            <a:r>
              <a:rPr lang="en-US" sz="2400" spc="-15" dirty="0">
                <a:cs typeface="Calibri"/>
              </a:rPr>
              <a:t>representative </a:t>
            </a:r>
            <a:r>
              <a:rPr lang="en-US" sz="2400" spc="-5" dirty="0">
                <a:cs typeface="Calibri"/>
              </a:rPr>
              <a:t>of </a:t>
            </a:r>
            <a:r>
              <a:rPr lang="en-US" sz="2400" dirty="0">
                <a:cs typeface="Calibri"/>
              </a:rPr>
              <a:t>the</a:t>
            </a:r>
            <a:r>
              <a:rPr lang="en-US" sz="2400" spc="75" dirty="0">
                <a:cs typeface="Calibri"/>
              </a:rPr>
              <a:t> </a:t>
            </a:r>
            <a:r>
              <a:rPr lang="en-US" sz="2400" spc="-10" dirty="0">
                <a:cs typeface="Calibri"/>
              </a:rPr>
              <a:t>dataset.</a:t>
            </a:r>
            <a:endParaRPr lang="en-US" sz="2400" dirty="0">
              <a:cs typeface="Calibri"/>
            </a:endParaRPr>
          </a:p>
          <a:p>
            <a:pPr marL="457200" marR="624840" lvl="1" indent="0">
              <a:lnSpc>
                <a:spcPct val="100000"/>
              </a:lnSpc>
              <a:spcBef>
                <a:spcPts val="1000"/>
              </a:spcBef>
              <a:buNone/>
            </a:pPr>
            <a:r>
              <a:rPr lang="en-US" sz="2000" spc="-15" dirty="0">
                <a:cs typeface="Calibri"/>
              </a:rPr>
              <a:t>Always </a:t>
            </a:r>
            <a:r>
              <a:rPr lang="en-US" sz="2000" spc="-5" dirty="0">
                <a:cs typeface="Calibri"/>
              </a:rPr>
              <a:t>look </a:t>
            </a:r>
            <a:r>
              <a:rPr lang="en-US" sz="2000" spc="-10" dirty="0">
                <a:cs typeface="Calibri"/>
              </a:rPr>
              <a:t>at </a:t>
            </a:r>
            <a:r>
              <a:rPr lang="en-US" sz="2000" spc="-5" dirty="0">
                <a:cs typeface="Calibri"/>
              </a:rPr>
              <a:t>the training/validation </a:t>
            </a:r>
            <a:r>
              <a:rPr lang="en-US" sz="2000" spc="-10" dirty="0">
                <a:cs typeface="Calibri"/>
              </a:rPr>
              <a:t>error </a:t>
            </a:r>
            <a:r>
              <a:rPr lang="en-US" sz="2000" spc="-5" dirty="0">
                <a:cs typeface="Calibri"/>
              </a:rPr>
              <a:t>or </a:t>
            </a:r>
            <a:r>
              <a:rPr lang="en-US" sz="2000" spc="-10" dirty="0">
                <a:cs typeface="Calibri"/>
              </a:rPr>
              <a:t>accuracy </a:t>
            </a:r>
            <a:r>
              <a:rPr lang="en-US" sz="2000" dirty="0">
                <a:cs typeface="Calibri"/>
              </a:rPr>
              <a:t>as a </a:t>
            </a:r>
            <a:r>
              <a:rPr lang="en-US" sz="2000" spc="-5" dirty="0">
                <a:cs typeface="Calibri"/>
              </a:rPr>
              <a:t>metric of </a:t>
            </a:r>
            <a:r>
              <a:rPr lang="en-US" sz="2000" spc="-10" dirty="0">
                <a:cs typeface="Calibri"/>
              </a:rPr>
              <a:t>overfitting! Large separations </a:t>
            </a:r>
            <a:r>
              <a:rPr lang="en-US" sz="2000" spc="-15" dirty="0">
                <a:cs typeface="Calibri"/>
              </a:rPr>
              <a:t>indicate</a:t>
            </a:r>
            <a:r>
              <a:rPr lang="en-US" sz="2000" spc="25" dirty="0">
                <a:cs typeface="Calibri"/>
              </a:rPr>
              <a:t> </a:t>
            </a:r>
            <a:r>
              <a:rPr lang="en-US" sz="2000" spc="-10" dirty="0">
                <a:cs typeface="Calibri"/>
              </a:rPr>
              <a:t>overfitting.</a:t>
            </a:r>
            <a:endParaRPr lang="en-US" sz="2000" dirty="0">
              <a:cs typeface="Calibri"/>
            </a:endParaRPr>
          </a:p>
          <a:p>
            <a:pPr marL="0" marR="624840" indent="0">
              <a:lnSpc>
                <a:spcPct val="100000"/>
              </a:lnSpc>
              <a:buNone/>
            </a:pPr>
            <a:r>
              <a:rPr lang="en-US" sz="2400" spc="-10" dirty="0">
                <a:cs typeface="Calibri"/>
              </a:rPr>
              <a:t>This </a:t>
            </a:r>
            <a:r>
              <a:rPr lang="en-US" sz="2400" spc="-5" dirty="0">
                <a:cs typeface="Calibri"/>
              </a:rPr>
              <a:t>means that we always </a:t>
            </a:r>
            <a:r>
              <a:rPr lang="en-US" sz="2400" spc="-10" dirty="0">
                <a:cs typeface="Calibri"/>
              </a:rPr>
              <a:t>have </a:t>
            </a:r>
            <a:r>
              <a:rPr lang="en-US" sz="2400" spc="-5" dirty="0">
                <a:cs typeface="Calibri"/>
              </a:rPr>
              <a:t>training/validation/testing split </a:t>
            </a:r>
            <a:r>
              <a:rPr lang="en-US" sz="2400" spc="-15" dirty="0">
                <a:cs typeface="Calibri"/>
              </a:rPr>
              <a:t>for </a:t>
            </a:r>
            <a:r>
              <a:rPr lang="en-US" sz="2400" dirty="0">
                <a:cs typeface="Calibri"/>
              </a:rPr>
              <a:t>our </a:t>
            </a:r>
            <a:r>
              <a:rPr lang="en-US" sz="2400" spc="-10" dirty="0">
                <a:cs typeface="Calibri"/>
              </a:rPr>
              <a:t>dataset.</a:t>
            </a:r>
            <a:endParaRPr lang="en-US" sz="2400" dirty="0">
              <a:cs typeface="Calibri"/>
            </a:endParaRPr>
          </a:p>
          <a:p>
            <a:pPr marL="457200" marR="624840" lvl="1" indent="0">
              <a:lnSpc>
                <a:spcPct val="100000"/>
              </a:lnSpc>
              <a:spcBef>
                <a:spcPts val="1000"/>
              </a:spcBef>
              <a:buNone/>
            </a:pPr>
            <a:r>
              <a:rPr lang="en-US" sz="2000" spc="-10" dirty="0">
                <a:cs typeface="Calibri"/>
              </a:rPr>
              <a:t>With </a:t>
            </a:r>
            <a:r>
              <a:rPr lang="en-US" sz="2000" dirty="0">
                <a:cs typeface="Calibri"/>
              </a:rPr>
              <a:t>a </a:t>
            </a:r>
            <a:r>
              <a:rPr lang="en-US" sz="2000" spc="-5" dirty="0">
                <a:cs typeface="Calibri"/>
              </a:rPr>
              <a:t>small </a:t>
            </a:r>
            <a:r>
              <a:rPr lang="en-US" sz="2000" spc="-10" dirty="0">
                <a:cs typeface="Calibri"/>
              </a:rPr>
              <a:t>dataset, </a:t>
            </a:r>
            <a:r>
              <a:rPr lang="en-US" sz="2000" dirty="0">
                <a:cs typeface="Calibri"/>
              </a:rPr>
              <a:t>try </a:t>
            </a:r>
            <a:r>
              <a:rPr lang="en-US" sz="2000" spc="-15" dirty="0">
                <a:cs typeface="Calibri"/>
              </a:rPr>
              <a:t>data </a:t>
            </a:r>
            <a:r>
              <a:rPr lang="en-US" sz="2000" spc="-10" dirty="0">
                <a:cs typeface="Calibri"/>
              </a:rPr>
              <a:t>augmentation </a:t>
            </a:r>
            <a:r>
              <a:rPr lang="en-US" sz="2000" spc="-5" dirty="0">
                <a:cs typeface="Calibri"/>
              </a:rPr>
              <a:t>or </a:t>
            </a:r>
            <a:r>
              <a:rPr lang="en-US" sz="2000" dirty="0">
                <a:cs typeface="Calibri"/>
              </a:rPr>
              <a:t>a </a:t>
            </a:r>
            <a:r>
              <a:rPr lang="en-US" sz="2000" spc="-15" dirty="0">
                <a:cs typeface="Calibri"/>
              </a:rPr>
              <a:t>different </a:t>
            </a:r>
            <a:r>
              <a:rPr lang="en-US" sz="2000" spc="-10" dirty="0">
                <a:cs typeface="Calibri"/>
              </a:rPr>
              <a:t>training</a:t>
            </a:r>
            <a:r>
              <a:rPr lang="en-US" sz="2000" spc="20" dirty="0">
                <a:cs typeface="Calibri"/>
              </a:rPr>
              <a:t> </a:t>
            </a:r>
            <a:r>
              <a:rPr lang="en-US" sz="2000" spc="-5" dirty="0">
                <a:cs typeface="Calibri"/>
              </a:rPr>
              <a:t>technique.</a:t>
            </a:r>
            <a:endParaRPr lang="en-US" sz="2000" dirty="0">
              <a:cs typeface="Calibri"/>
            </a:endParaRPr>
          </a:p>
          <a:p>
            <a:pPr>
              <a:lnSpc>
                <a:spcPct val="100000"/>
              </a:lnSpc>
            </a:pPr>
            <a:endParaRPr lang="en-US" sz="2400" dirty="0"/>
          </a:p>
        </p:txBody>
      </p:sp>
      <p:sp>
        <p:nvSpPr>
          <p:cNvPr id="4" name="object 4">
            <a:extLst>
              <a:ext uri="{FF2B5EF4-FFF2-40B4-BE49-F238E27FC236}">
                <a16:creationId xmlns:a16="http://schemas.microsoft.com/office/drawing/2014/main" id="{ACD0C761-D9E4-414C-8985-49C42467EB06}"/>
              </a:ext>
            </a:extLst>
          </p:cNvPr>
          <p:cNvSpPr/>
          <p:nvPr/>
        </p:nvSpPr>
        <p:spPr>
          <a:xfrm>
            <a:off x="7513689" y="1921786"/>
            <a:ext cx="2658515" cy="2107555"/>
          </a:xfrm>
          <a:prstGeom prst="rect">
            <a:avLst/>
          </a:prstGeom>
          <a:blipFill>
            <a:blip r:embed="rId2"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7E7C897C-02D3-3E4A-838A-637B12D0B458}"/>
              </a:ext>
            </a:extLst>
          </p:cNvPr>
          <p:cNvSpPr/>
          <p:nvPr/>
        </p:nvSpPr>
        <p:spPr>
          <a:xfrm>
            <a:off x="6841012" y="4237342"/>
            <a:ext cx="4088660" cy="193188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75473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7E23-CC63-2D47-966E-2E3125255010}"/>
              </a:ext>
            </a:extLst>
          </p:cNvPr>
          <p:cNvSpPr>
            <a:spLocks noGrp="1"/>
          </p:cNvSpPr>
          <p:nvPr>
            <p:ph type="title"/>
          </p:nvPr>
        </p:nvSpPr>
        <p:spPr/>
        <p:txBody>
          <a:bodyPr/>
          <a:lstStyle/>
          <a:p>
            <a:r>
              <a:rPr lang="en-US" dirty="0"/>
              <a:t>3Blue1Brown</a:t>
            </a:r>
          </a:p>
        </p:txBody>
      </p:sp>
      <p:sp>
        <p:nvSpPr>
          <p:cNvPr id="3" name="Content Placeholder 2">
            <a:extLst>
              <a:ext uri="{FF2B5EF4-FFF2-40B4-BE49-F238E27FC236}">
                <a16:creationId xmlns:a16="http://schemas.microsoft.com/office/drawing/2014/main" id="{388AF320-1A64-7B4F-8F4D-A76B04BBC2C9}"/>
              </a:ext>
            </a:extLst>
          </p:cNvPr>
          <p:cNvSpPr>
            <a:spLocks noGrp="1"/>
          </p:cNvSpPr>
          <p:nvPr>
            <p:ph idx="1"/>
          </p:nvPr>
        </p:nvSpPr>
        <p:spPr/>
        <p:txBody>
          <a:bodyPr>
            <a:normAutofit/>
          </a:bodyPr>
          <a:lstStyle/>
          <a:p>
            <a:pPr marL="0" indent="0">
              <a:lnSpc>
                <a:spcPct val="100000"/>
              </a:lnSpc>
              <a:buNone/>
            </a:pPr>
            <a:r>
              <a:rPr lang="en-US" sz="2400" dirty="0"/>
              <a:t>He explains many difficult mathematical concepts very intuitively so please check out his </a:t>
            </a:r>
            <a:r>
              <a:rPr lang="en-US" sz="2400" dirty="0">
                <a:hlinkClick r:id="rId2"/>
              </a:rPr>
              <a:t>videos</a:t>
            </a:r>
            <a:r>
              <a:rPr lang="en-US" sz="2400" dirty="0"/>
              <a:t> on deep learning if these concepts don’t really make sense yet.</a:t>
            </a:r>
          </a:p>
        </p:txBody>
      </p:sp>
    </p:spTree>
    <p:extLst>
      <p:ext uri="{BB962C8B-B14F-4D97-AF65-F5344CB8AC3E}">
        <p14:creationId xmlns:p14="http://schemas.microsoft.com/office/powerpoint/2010/main" val="149962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62F96-09E8-8048-95C9-797578A38B02}"/>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What is deep learning?</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5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76D17-5A39-E74C-9B0E-49FC4786554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cap="all" dirty="0">
                <a:solidFill>
                  <a:schemeClr val="bg1"/>
                </a:solidFill>
              </a:rPr>
              <a:t>Feed forward neural network</a:t>
            </a:r>
            <a:endParaRPr lang="en-US" sz="6000" b="1" i="0" kern="1200" cap="all" baseline="0" dirty="0">
              <a:solidFill>
                <a:schemeClr val="bg1"/>
              </a:solidFill>
              <a:latin typeface="+mj-lt"/>
              <a:ea typeface="+mj-ea"/>
              <a:cs typeface="+mj-cs"/>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60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D440-543E-A040-A6B7-6626377A7FE3}"/>
              </a:ext>
            </a:extLst>
          </p:cNvPr>
          <p:cNvSpPr>
            <a:spLocks noGrp="1"/>
          </p:cNvSpPr>
          <p:nvPr>
            <p:ph type="title"/>
          </p:nvPr>
        </p:nvSpPr>
        <p:spPr/>
        <p:txBody>
          <a:bodyPr/>
          <a:lstStyle/>
          <a:p>
            <a:r>
              <a:rPr lang="en-US" dirty="0"/>
              <a:t>Multilayer Neurons</a:t>
            </a:r>
          </a:p>
        </p:txBody>
      </p:sp>
      <p:sp>
        <p:nvSpPr>
          <p:cNvPr id="3" name="Content Placeholder 2">
            <a:extLst>
              <a:ext uri="{FF2B5EF4-FFF2-40B4-BE49-F238E27FC236}">
                <a16:creationId xmlns:a16="http://schemas.microsoft.com/office/drawing/2014/main" id="{3470765D-5456-644C-9712-303721F3261B}"/>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dirty="0"/>
              <a:t>Sometimes Feed Forward Neural Network is loosely referred to Multilayer Perceptron (MLP)</a:t>
            </a:r>
          </a:p>
          <a:p>
            <a:pPr marL="0" indent="0">
              <a:lnSpc>
                <a:spcPct val="100000"/>
              </a:lnSpc>
              <a:buNone/>
            </a:pPr>
            <a:r>
              <a:rPr lang="en-US" sz="2400" dirty="0"/>
              <a:t>Created by arranging neurons into layers and collecting signals from the neurons between the layers</a:t>
            </a:r>
          </a:p>
          <a:p>
            <a:pPr marL="0" indent="0">
              <a:lnSpc>
                <a:spcPct val="100000"/>
              </a:lnSpc>
              <a:buNone/>
            </a:pPr>
            <a:r>
              <a:rPr lang="en-US" sz="2400" dirty="0"/>
              <a:t>This is the most basic form of a “deep” Artificial Neural Network</a:t>
            </a:r>
          </a:p>
        </p:txBody>
      </p:sp>
      <p:sp>
        <p:nvSpPr>
          <p:cNvPr id="4" name="object 5">
            <a:extLst>
              <a:ext uri="{FF2B5EF4-FFF2-40B4-BE49-F238E27FC236}">
                <a16:creationId xmlns:a16="http://schemas.microsoft.com/office/drawing/2014/main" id="{A4ED97A5-5D70-D94A-B042-A04C39C04985}"/>
              </a:ext>
            </a:extLst>
          </p:cNvPr>
          <p:cNvSpPr/>
          <p:nvPr/>
        </p:nvSpPr>
        <p:spPr>
          <a:xfrm>
            <a:off x="6319072" y="2292030"/>
            <a:ext cx="4739199" cy="31169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749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A954-B384-F442-B871-256AFA2C455A}"/>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4F52C1B9-5958-BC42-A93A-8BBA0864EBCE}"/>
              </a:ext>
            </a:extLst>
          </p:cNvPr>
          <p:cNvSpPr>
            <a:spLocks noGrp="1"/>
          </p:cNvSpPr>
          <p:nvPr>
            <p:ph idx="1"/>
          </p:nvPr>
        </p:nvSpPr>
        <p:spPr>
          <a:xfrm>
            <a:off x="838200" y="1825625"/>
            <a:ext cx="5257800" cy="4351338"/>
          </a:xfrm>
        </p:spPr>
        <p:txBody>
          <a:bodyPr>
            <a:normAutofit fontScale="92500" lnSpcReduction="10000"/>
          </a:bodyPr>
          <a:lstStyle/>
          <a:p>
            <a:pPr>
              <a:lnSpc>
                <a:spcPct val="110000"/>
              </a:lnSpc>
            </a:pPr>
            <a:r>
              <a:rPr lang="en-US" sz="2400" dirty="0"/>
              <a:t>Determine your network structure, activation function, and loss function</a:t>
            </a:r>
          </a:p>
          <a:p>
            <a:pPr>
              <a:lnSpc>
                <a:spcPct val="110000"/>
              </a:lnSpc>
            </a:pPr>
            <a:r>
              <a:rPr lang="en-US" sz="2400" dirty="0"/>
              <a:t>Initialize the weights (however you choose but make sure the dimensions match up!)</a:t>
            </a:r>
          </a:p>
          <a:p>
            <a:pPr>
              <a:lnSpc>
                <a:spcPct val="110000"/>
              </a:lnSpc>
            </a:pPr>
            <a:r>
              <a:rPr lang="en-US" sz="2400" dirty="0"/>
              <a:t>For n number of iterations:</a:t>
            </a:r>
          </a:p>
          <a:p>
            <a:pPr lvl="1">
              <a:lnSpc>
                <a:spcPct val="110000"/>
              </a:lnSpc>
              <a:spcBef>
                <a:spcPts val="1000"/>
              </a:spcBef>
            </a:pPr>
            <a:r>
              <a:rPr lang="en-US" sz="2000" dirty="0"/>
              <a:t>Step1: Get the loss of your neural network using the initialized weights and find the gradient</a:t>
            </a:r>
          </a:p>
          <a:p>
            <a:pPr lvl="1">
              <a:lnSpc>
                <a:spcPct val="110000"/>
              </a:lnSpc>
              <a:spcBef>
                <a:spcPts val="1000"/>
              </a:spcBef>
            </a:pPr>
            <a:r>
              <a:rPr lang="en-US" sz="2000" dirty="0"/>
              <a:t>Step2: Update the weights using the gradient and learning rate</a:t>
            </a:r>
          </a:p>
          <a:p>
            <a:pPr lvl="1">
              <a:lnSpc>
                <a:spcPct val="110000"/>
              </a:lnSpc>
              <a:spcBef>
                <a:spcPts val="1000"/>
              </a:spcBef>
            </a:pPr>
            <a:r>
              <a:rPr lang="en-US" sz="2000" dirty="0"/>
              <a:t>Step3: Rinse and repeat until last iteration</a:t>
            </a:r>
          </a:p>
          <a:p>
            <a:pPr lvl="1">
              <a:lnSpc>
                <a:spcPct val="110000"/>
              </a:lnSpc>
              <a:spcBef>
                <a:spcPts val="1000"/>
              </a:spcBef>
            </a:pPr>
            <a:endParaRPr lang="en-US" sz="2000" dirty="0"/>
          </a:p>
        </p:txBody>
      </p:sp>
      <p:pic>
        <p:nvPicPr>
          <p:cNvPr id="7" name="Picture 6">
            <a:extLst>
              <a:ext uri="{FF2B5EF4-FFF2-40B4-BE49-F238E27FC236}">
                <a16:creationId xmlns:a16="http://schemas.microsoft.com/office/drawing/2014/main" id="{750541F5-B242-E548-BE8A-103AD52C7B86}"/>
              </a:ext>
            </a:extLst>
          </p:cNvPr>
          <p:cNvPicPr>
            <a:picLocks noChangeAspect="1"/>
          </p:cNvPicPr>
          <p:nvPr/>
        </p:nvPicPr>
        <p:blipFill>
          <a:blip r:embed="rId2"/>
          <a:stretch>
            <a:fillRect/>
          </a:stretch>
        </p:blipFill>
        <p:spPr>
          <a:xfrm>
            <a:off x="6096000" y="681037"/>
            <a:ext cx="5316534" cy="2747963"/>
          </a:xfrm>
          <a:prstGeom prst="rect">
            <a:avLst/>
          </a:prstGeom>
        </p:spPr>
      </p:pic>
      <p:pic>
        <p:nvPicPr>
          <p:cNvPr id="5122" name="Picture 2" descr="Loss Functions — ML Glossary documentation">
            <a:extLst>
              <a:ext uri="{FF2B5EF4-FFF2-40B4-BE49-F238E27FC236}">
                <a16:creationId xmlns:a16="http://schemas.microsoft.com/office/drawing/2014/main" id="{A85DF234-67E0-7247-8C52-6529B429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462" y="3750933"/>
            <a:ext cx="3067874" cy="2190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rt&#10;&#10;Description automatically generated">
            <a:extLst>
              <a:ext uri="{FF2B5EF4-FFF2-40B4-BE49-F238E27FC236}">
                <a16:creationId xmlns:a16="http://schemas.microsoft.com/office/drawing/2014/main" id="{0F43D487-609A-C548-BC7C-B6AAFFDB9A38}"/>
              </a:ext>
            </a:extLst>
          </p:cNvPr>
          <p:cNvPicPr>
            <a:picLocks noChangeAspect="1"/>
          </p:cNvPicPr>
          <p:nvPr/>
        </p:nvPicPr>
        <p:blipFill>
          <a:blip r:embed="rId4"/>
          <a:stretch>
            <a:fillRect/>
          </a:stretch>
        </p:blipFill>
        <p:spPr>
          <a:xfrm>
            <a:off x="6312195" y="3744912"/>
            <a:ext cx="2442072" cy="2196573"/>
          </a:xfrm>
          <a:prstGeom prst="rect">
            <a:avLst/>
          </a:prstGeom>
        </p:spPr>
      </p:pic>
    </p:spTree>
    <p:extLst>
      <p:ext uri="{BB962C8B-B14F-4D97-AF65-F5344CB8AC3E}">
        <p14:creationId xmlns:p14="http://schemas.microsoft.com/office/powerpoint/2010/main" val="3663479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2621F-410D-2C49-8A08-B23193CFB45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Convolutional neural network</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24C5-60D1-CA4D-94AF-64B2D5D242B9}"/>
              </a:ext>
            </a:extLst>
          </p:cNvPr>
          <p:cNvSpPr>
            <a:spLocks noGrp="1"/>
          </p:cNvSpPr>
          <p:nvPr>
            <p:ph type="title"/>
          </p:nvPr>
        </p:nvSpPr>
        <p:spPr/>
        <p:txBody>
          <a:bodyPr/>
          <a:lstStyle/>
          <a:p>
            <a:r>
              <a:rPr lang="en-US" dirty="0"/>
              <a:t>Images and Fully Connected Networks</a:t>
            </a:r>
          </a:p>
        </p:txBody>
      </p:sp>
      <p:sp>
        <p:nvSpPr>
          <p:cNvPr id="3" name="Content Placeholder 2">
            <a:extLst>
              <a:ext uri="{FF2B5EF4-FFF2-40B4-BE49-F238E27FC236}">
                <a16:creationId xmlns:a16="http://schemas.microsoft.com/office/drawing/2014/main" id="{2280C40D-B76F-2B49-8679-7B7B1FF23780}"/>
              </a:ext>
            </a:extLst>
          </p:cNvPr>
          <p:cNvSpPr>
            <a:spLocks noGrp="1"/>
          </p:cNvSpPr>
          <p:nvPr>
            <p:ph idx="1"/>
          </p:nvPr>
        </p:nvSpPr>
        <p:spPr>
          <a:xfrm>
            <a:off x="838200" y="1825625"/>
            <a:ext cx="5891784" cy="4351338"/>
          </a:xfrm>
        </p:spPr>
        <p:txBody>
          <a:bodyPr>
            <a:noAutofit/>
          </a:bodyPr>
          <a:lstStyle/>
          <a:p>
            <a:pPr marL="0" marR="476884" indent="0">
              <a:lnSpc>
                <a:spcPct val="100000"/>
              </a:lnSpc>
              <a:buNone/>
            </a:pPr>
            <a:r>
              <a:rPr lang="en-US" sz="2400" spc="-5" dirty="0">
                <a:cs typeface="Calibri"/>
              </a:rPr>
              <a:t>FFNNs are great for applications where the </a:t>
            </a:r>
            <a:r>
              <a:rPr lang="en-US" sz="2400" dirty="0">
                <a:cs typeface="Calibri"/>
              </a:rPr>
              <a:t>number </a:t>
            </a:r>
            <a:r>
              <a:rPr lang="en-US" sz="2400" spc="-5" dirty="0">
                <a:cs typeface="Calibri"/>
              </a:rPr>
              <a:t>of </a:t>
            </a:r>
            <a:r>
              <a:rPr lang="en-US" sz="2400" spc="-15" dirty="0">
                <a:cs typeface="Calibri"/>
              </a:rPr>
              <a:t>features </a:t>
            </a:r>
            <a:r>
              <a:rPr lang="en-US" sz="2400" spc="-5" dirty="0">
                <a:cs typeface="Calibri"/>
              </a:rPr>
              <a:t>is </a:t>
            </a:r>
            <a:r>
              <a:rPr lang="en-US" sz="2400" spc="-10" dirty="0">
                <a:cs typeface="Calibri"/>
              </a:rPr>
              <a:t>somewhat</a:t>
            </a:r>
            <a:r>
              <a:rPr lang="en-US" sz="2400" spc="25" dirty="0">
                <a:cs typeface="Calibri"/>
              </a:rPr>
              <a:t> </a:t>
            </a:r>
            <a:r>
              <a:rPr lang="en-US" sz="2400" spc="-5" dirty="0">
                <a:cs typeface="Calibri"/>
              </a:rPr>
              <a:t>small.</a:t>
            </a:r>
            <a:endParaRPr lang="en-US" sz="2400" dirty="0">
              <a:cs typeface="Calibri"/>
            </a:endParaRPr>
          </a:p>
          <a:p>
            <a:pPr marL="0" marR="476884" indent="0">
              <a:lnSpc>
                <a:spcPct val="100000"/>
              </a:lnSpc>
              <a:buNone/>
            </a:pPr>
            <a:r>
              <a:rPr lang="en-US" sz="2400" spc="-5" dirty="0">
                <a:cs typeface="Calibri"/>
              </a:rPr>
              <a:t>Consider </a:t>
            </a:r>
            <a:r>
              <a:rPr lang="en-US" sz="2400" dirty="0">
                <a:cs typeface="Calibri"/>
              </a:rPr>
              <a:t>the </a:t>
            </a:r>
            <a:r>
              <a:rPr lang="en-US" sz="2400" spc="-5" dirty="0">
                <a:cs typeface="Calibri"/>
              </a:rPr>
              <a:t>dimensionality of </a:t>
            </a:r>
            <a:r>
              <a:rPr lang="en-US" sz="2400" dirty="0">
                <a:cs typeface="Calibri"/>
              </a:rPr>
              <a:t>a 1080p</a:t>
            </a:r>
            <a:r>
              <a:rPr lang="en-US" sz="2400" spc="-15" dirty="0">
                <a:cs typeface="Calibri"/>
              </a:rPr>
              <a:t> </a:t>
            </a:r>
            <a:r>
              <a:rPr lang="en-US" sz="2400" spc="-5" dirty="0">
                <a:cs typeface="Calibri"/>
              </a:rPr>
              <a:t>image:</a:t>
            </a:r>
          </a:p>
          <a:p>
            <a:pPr marL="457200" marR="476884" lvl="1" indent="0">
              <a:lnSpc>
                <a:spcPct val="100000"/>
              </a:lnSpc>
              <a:buNone/>
            </a:pPr>
            <a:r>
              <a:rPr lang="en-US" sz="2000" spc="-5" dirty="0">
                <a:cs typeface="Calibri"/>
              </a:rPr>
              <a:t>1920 x 1080 x 3 = 6220800 features</a:t>
            </a:r>
            <a:endParaRPr lang="en-US" sz="2000" dirty="0">
              <a:cs typeface="Calibri"/>
            </a:endParaRPr>
          </a:p>
          <a:p>
            <a:pPr marL="0" marR="476884" indent="0">
              <a:lnSpc>
                <a:spcPct val="100000"/>
              </a:lnSpc>
              <a:buNone/>
            </a:pPr>
            <a:r>
              <a:rPr lang="en-US" sz="2400" spc="-5" dirty="0">
                <a:cs typeface="Calibri"/>
              </a:rPr>
              <a:t>Larger the number of parameters to learn, the </a:t>
            </a:r>
            <a:r>
              <a:rPr lang="en-US" sz="2400" spc="-10" dirty="0">
                <a:cs typeface="Calibri"/>
              </a:rPr>
              <a:t>likelier </a:t>
            </a:r>
            <a:r>
              <a:rPr lang="en-US" sz="2400" spc="-5" dirty="0">
                <a:cs typeface="Calibri"/>
              </a:rPr>
              <a:t>it is </a:t>
            </a:r>
            <a:r>
              <a:rPr lang="en-US" sz="2400" spc="-15" dirty="0">
                <a:cs typeface="Calibri"/>
              </a:rPr>
              <a:t>for </a:t>
            </a:r>
            <a:r>
              <a:rPr lang="en-US" sz="2400" dirty="0">
                <a:cs typeface="Calibri"/>
              </a:rPr>
              <a:t>the </a:t>
            </a:r>
            <a:r>
              <a:rPr lang="en-US" sz="2400" spc="-5" dirty="0">
                <a:cs typeface="Calibri"/>
              </a:rPr>
              <a:t>model </a:t>
            </a:r>
            <a:r>
              <a:rPr lang="en-US" sz="2400" spc="-15" dirty="0">
                <a:cs typeface="Calibri"/>
              </a:rPr>
              <a:t>to </a:t>
            </a:r>
            <a:r>
              <a:rPr lang="en-US" sz="2400" spc="-10" dirty="0">
                <a:cs typeface="Calibri"/>
              </a:rPr>
              <a:t>overfit </a:t>
            </a:r>
            <a:r>
              <a:rPr lang="en-US" sz="2400" dirty="0">
                <a:cs typeface="Calibri"/>
              </a:rPr>
              <a:t>and the </a:t>
            </a:r>
            <a:r>
              <a:rPr lang="en-US" sz="2400" spc="-5" dirty="0">
                <a:cs typeface="Calibri"/>
              </a:rPr>
              <a:t>harder it is </a:t>
            </a:r>
            <a:r>
              <a:rPr lang="en-US" sz="2400" spc="-15" dirty="0">
                <a:cs typeface="Calibri"/>
              </a:rPr>
              <a:t>to</a:t>
            </a:r>
            <a:r>
              <a:rPr lang="en-US" sz="2400" spc="5" dirty="0">
                <a:cs typeface="Calibri"/>
              </a:rPr>
              <a:t> </a:t>
            </a:r>
            <a:r>
              <a:rPr lang="en-US" sz="2400" spc="-5" dirty="0">
                <a:cs typeface="Calibri"/>
              </a:rPr>
              <a:t>learn!</a:t>
            </a:r>
          </a:p>
          <a:p>
            <a:pPr marL="0" marR="476884" indent="0">
              <a:lnSpc>
                <a:spcPct val="100000"/>
              </a:lnSpc>
              <a:buNone/>
            </a:pPr>
            <a:r>
              <a:rPr lang="en-US" sz="2400" dirty="0">
                <a:cs typeface="Calibri"/>
              </a:rPr>
              <a:t>Images change… Need a </a:t>
            </a:r>
            <a:r>
              <a:rPr lang="en-US" sz="2400" spc="-5" dirty="0">
                <a:cs typeface="Calibri"/>
              </a:rPr>
              <a:t>network </a:t>
            </a:r>
            <a:r>
              <a:rPr lang="en-US" sz="2400" dirty="0">
                <a:cs typeface="Calibri"/>
              </a:rPr>
              <a:t>that </a:t>
            </a:r>
            <a:r>
              <a:rPr lang="en-US" sz="2400" spc="-5" dirty="0">
                <a:cs typeface="Calibri"/>
              </a:rPr>
              <a:t>is stable </a:t>
            </a:r>
            <a:r>
              <a:rPr lang="en-US" sz="2400" spc="-10" dirty="0">
                <a:cs typeface="Calibri"/>
              </a:rPr>
              <a:t>against </a:t>
            </a:r>
            <a:r>
              <a:rPr lang="en-US" sz="2400" spc="-5" dirty="0">
                <a:cs typeface="Calibri"/>
              </a:rPr>
              <a:t>changes in </a:t>
            </a:r>
            <a:r>
              <a:rPr lang="en-US" sz="2400" dirty="0">
                <a:cs typeface="Calibri"/>
              </a:rPr>
              <a:t>the input</a:t>
            </a:r>
            <a:r>
              <a:rPr lang="en-US" sz="2400" spc="-30" dirty="0">
                <a:cs typeface="Calibri"/>
              </a:rPr>
              <a:t> </a:t>
            </a:r>
            <a:r>
              <a:rPr lang="en-US" sz="2400" spc="-5" dirty="0">
                <a:cs typeface="Calibri"/>
              </a:rPr>
              <a:t>image.</a:t>
            </a:r>
          </a:p>
          <a:p>
            <a:pPr marL="457200" marR="476884" lvl="1" indent="0">
              <a:lnSpc>
                <a:spcPct val="100000"/>
              </a:lnSpc>
              <a:spcBef>
                <a:spcPts val="1000"/>
              </a:spcBef>
              <a:buNone/>
            </a:pPr>
            <a:r>
              <a:rPr lang="en-US" sz="2000" dirty="0">
                <a:cs typeface="Calibri"/>
              </a:rPr>
              <a:t>A </a:t>
            </a:r>
            <a:r>
              <a:rPr lang="en-US" sz="2000" spc="-15" dirty="0">
                <a:cs typeface="Calibri"/>
              </a:rPr>
              <a:t>cat </a:t>
            </a:r>
            <a:r>
              <a:rPr lang="en-US" sz="2000" spc="-10" dirty="0">
                <a:cs typeface="Calibri"/>
              </a:rPr>
              <a:t>can </a:t>
            </a:r>
            <a:r>
              <a:rPr lang="en-US" sz="2000" spc="-5" dirty="0">
                <a:cs typeface="Calibri"/>
              </a:rPr>
              <a:t>move, </a:t>
            </a:r>
            <a:r>
              <a:rPr lang="en-US" sz="2000" dirty="0">
                <a:cs typeface="Calibri"/>
              </a:rPr>
              <a:t>a </a:t>
            </a:r>
            <a:r>
              <a:rPr lang="en-US" sz="2000" spc="-25" dirty="0">
                <a:cs typeface="Calibri"/>
              </a:rPr>
              <a:t>camera’s </a:t>
            </a:r>
            <a:r>
              <a:rPr lang="en-US" sz="2000" spc="-5" dirty="0">
                <a:cs typeface="Calibri"/>
              </a:rPr>
              <a:t>quality </a:t>
            </a:r>
            <a:r>
              <a:rPr lang="en-US" sz="2000" spc="-10" dirty="0">
                <a:cs typeface="Calibri"/>
              </a:rPr>
              <a:t>can </a:t>
            </a:r>
            <a:r>
              <a:rPr lang="en-US" sz="2000" spc="-5" dirty="0">
                <a:cs typeface="Calibri"/>
              </a:rPr>
              <a:t>change, the </a:t>
            </a:r>
            <a:r>
              <a:rPr lang="en-US" sz="2000" spc="-10" dirty="0">
                <a:cs typeface="Calibri"/>
              </a:rPr>
              <a:t>environment </a:t>
            </a:r>
            <a:r>
              <a:rPr lang="en-US" sz="2000" spc="-5" dirty="0">
                <a:cs typeface="Calibri"/>
              </a:rPr>
              <a:t>never </a:t>
            </a:r>
            <a:r>
              <a:rPr lang="en-US" sz="2000" spc="-20" dirty="0">
                <a:cs typeface="Calibri"/>
              </a:rPr>
              <a:t>stays </a:t>
            </a:r>
            <a:r>
              <a:rPr lang="en-US" sz="2000" spc="-5" dirty="0">
                <a:cs typeface="Calibri"/>
              </a:rPr>
              <a:t>the </a:t>
            </a:r>
            <a:r>
              <a:rPr lang="en-US" sz="2000" dirty="0">
                <a:cs typeface="Calibri"/>
              </a:rPr>
              <a:t>same,</a:t>
            </a:r>
            <a:r>
              <a:rPr lang="en-US" sz="2000" spc="25" dirty="0">
                <a:cs typeface="Calibri"/>
              </a:rPr>
              <a:t> </a:t>
            </a:r>
            <a:r>
              <a:rPr lang="en-US" sz="2000" spc="-15" dirty="0" err="1">
                <a:cs typeface="Calibri"/>
              </a:rPr>
              <a:t>etc</a:t>
            </a:r>
            <a:r>
              <a:rPr lang="en-US" sz="2000" spc="-15" dirty="0">
                <a:cs typeface="Calibri"/>
              </a:rPr>
              <a:t>…</a:t>
            </a:r>
            <a:endParaRPr lang="en-US" sz="2000" dirty="0">
              <a:cs typeface="Calibri"/>
            </a:endParaRPr>
          </a:p>
          <a:p>
            <a:pPr>
              <a:lnSpc>
                <a:spcPct val="100000"/>
              </a:lnSpc>
            </a:pPr>
            <a:endParaRPr lang="en-US" sz="2400" dirty="0"/>
          </a:p>
        </p:txBody>
      </p:sp>
      <p:sp>
        <p:nvSpPr>
          <p:cNvPr id="5" name="object 4">
            <a:extLst>
              <a:ext uri="{FF2B5EF4-FFF2-40B4-BE49-F238E27FC236}">
                <a16:creationId xmlns:a16="http://schemas.microsoft.com/office/drawing/2014/main" id="{02FF6AC2-F0DD-6A42-AB4D-9ECD1E5EF117}"/>
              </a:ext>
            </a:extLst>
          </p:cNvPr>
          <p:cNvSpPr/>
          <p:nvPr/>
        </p:nvSpPr>
        <p:spPr>
          <a:xfrm>
            <a:off x="6349593" y="3116579"/>
            <a:ext cx="4616805" cy="14648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0419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5B8-5443-C84F-BD99-41819B155D5C}"/>
              </a:ext>
            </a:extLst>
          </p:cNvPr>
          <p:cNvSpPr>
            <a:spLocks noGrp="1"/>
          </p:cNvSpPr>
          <p:nvPr>
            <p:ph type="title"/>
          </p:nvPr>
        </p:nvSpPr>
        <p:spPr/>
        <p:txBody>
          <a:bodyPr/>
          <a:lstStyle/>
          <a:p>
            <a:r>
              <a:rPr lang="en-US" dirty="0"/>
              <a:t>Convolution and Kernels</a:t>
            </a:r>
          </a:p>
        </p:txBody>
      </p:sp>
      <p:sp>
        <p:nvSpPr>
          <p:cNvPr id="3" name="Content Placeholder 2">
            <a:extLst>
              <a:ext uri="{FF2B5EF4-FFF2-40B4-BE49-F238E27FC236}">
                <a16:creationId xmlns:a16="http://schemas.microsoft.com/office/drawing/2014/main" id="{466CC0ED-F1A2-9F48-BB6E-1A8FA707D93E}"/>
              </a:ext>
            </a:extLst>
          </p:cNvPr>
          <p:cNvSpPr>
            <a:spLocks noGrp="1"/>
          </p:cNvSpPr>
          <p:nvPr>
            <p:ph idx="1"/>
          </p:nvPr>
        </p:nvSpPr>
        <p:spPr>
          <a:xfrm>
            <a:off x="838200" y="1825625"/>
            <a:ext cx="5257800" cy="4351338"/>
          </a:xfrm>
        </p:spPr>
        <p:txBody>
          <a:bodyPr>
            <a:noAutofit/>
          </a:bodyPr>
          <a:lstStyle/>
          <a:p>
            <a:pPr marL="0" marR="5715" indent="0">
              <a:lnSpc>
                <a:spcPct val="100000"/>
              </a:lnSpc>
              <a:buNone/>
            </a:pPr>
            <a:r>
              <a:rPr lang="en-US" sz="2400" dirty="0">
                <a:cs typeface="Calibri"/>
              </a:rPr>
              <a:t>A starting point for CNNs is to understand how </a:t>
            </a:r>
            <a:r>
              <a:rPr lang="en-US" sz="2400" spc="-10" dirty="0">
                <a:cs typeface="Calibri"/>
              </a:rPr>
              <a:t>convolution </a:t>
            </a:r>
            <a:r>
              <a:rPr lang="en-US" sz="2400" spc="-15" dirty="0">
                <a:cs typeface="Calibri"/>
              </a:rPr>
              <a:t>works </a:t>
            </a:r>
            <a:r>
              <a:rPr lang="en-US" sz="2400" spc="-5" dirty="0">
                <a:cs typeface="Calibri"/>
              </a:rPr>
              <a:t>within </a:t>
            </a:r>
            <a:r>
              <a:rPr lang="en-US" sz="2400" dirty="0">
                <a:cs typeface="Calibri"/>
              </a:rPr>
              <a:t>a </a:t>
            </a:r>
            <a:r>
              <a:rPr lang="en-US" sz="2400" spc="-10" dirty="0">
                <a:cs typeface="Calibri"/>
              </a:rPr>
              <a:t>convolutional </a:t>
            </a:r>
            <a:r>
              <a:rPr lang="en-US" sz="2400" spc="-50" dirty="0">
                <a:cs typeface="Calibri"/>
              </a:rPr>
              <a:t>layer. </a:t>
            </a:r>
            <a:r>
              <a:rPr lang="en-US" sz="2400" spc="-10" dirty="0">
                <a:cs typeface="Calibri"/>
              </a:rPr>
              <a:t>Each convolutional </a:t>
            </a:r>
            <a:r>
              <a:rPr lang="en-US" sz="2400" spc="-15" dirty="0">
                <a:cs typeface="Calibri"/>
              </a:rPr>
              <a:t>layer </a:t>
            </a:r>
            <a:r>
              <a:rPr lang="en-US" sz="2400" spc="-10" dirty="0">
                <a:cs typeface="Calibri"/>
              </a:rPr>
              <a:t>contains </a:t>
            </a:r>
            <a:r>
              <a:rPr lang="en-US" sz="2400" dirty="0">
                <a:cs typeface="Calibri"/>
              </a:rPr>
              <a:t>a </a:t>
            </a:r>
            <a:r>
              <a:rPr lang="en-US" sz="2400" spc="-5" dirty="0">
                <a:cs typeface="Calibri"/>
              </a:rPr>
              <a:t>learned </a:t>
            </a:r>
            <a:r>
              <a:rPr lang="en-US" sz="2400" spc="-10" dirty="0">
                <a:cs typeface="Calibri"/>
              </a:rPr>
              <a:t>filter </a:t>
            </a:r>
            <a:r>
              <a:rPr lang="en-US" sz="2400" spc="-5" dirty="0">
                <a:cs typeface="Calibri"/>
              </a:rPr>
              <a:t>or </a:t>
            </a:r>
            <a:r>
              <a:rPr lang="en-US" sz="2400" spc="-15" dirty="0">
                <a:cs typeface="Calibri"/>
              </a:rPr>
              <a:t>kernel </a:t>
            </a:r>
            <a:r>
              <a:rPr lang="en-US" sz="2400" spc="-5" dirty="0">
                <a:cs typeface="Calibri"/>
              </a:rPr>
              <a:t>(seen in </a:t>
            </a:r>
            <a:r>
              <a:rPr lang="en-US" sz="2400" spc="-10" dirty="0">
                <a:cs typeface="Calibri"/>
              </a:rPr>
              <a:t>yellow </a:t>
            </a:r>
            <a:r>
              <a:rPr lang="en-US" sz="2400" spc="-5" dirty="0">
                <a:cs typeface="Calibri"/>
              </a:rPr>
              <a:t>on </a:t>
            </a:r>
            <a:r>
              <a:rPr lang="en-US" sz="2400" dirty="0">
                <a:cs typeface="Calibri"/>
              </a:rPr>
              <a:t>the</a:t>
            </a:r>
            <a:r>
              <a:rPr lang="en-US" sz="2400" spc="65" dirty="0">
                <a:cs typeface="Calibri"/>
              </a:rPr>
              <a:t> </a:t>
            </a:r>
            <a:r>
              <a:rPr lang="en-US" sz="2400" spc="-5" dirty="0">
                <a:cs typeface="Calibri"/>
              </a:rPr>
              <a:t>right).</a:t>
            </a:r>
          </a:p>
          <a:p>
            <a:pPr marL="457200" marR="5715" lvl="1" indent="0">
              <a:lnSpc>
                <a:spcPct val="100000"/>
              </a:lnSpc>
              <a:spcBef>
                <a:spcPts val="1000"/>
              </a:spcBef>
              <a:buNone/>
            </a:pPr>
            <a:r>
              <a:rPr lang="en-US" sz="2000" dirty="0">
                <a:cs typeface="Calibri"/>
              </a:rPr>
              <a:t>A </a:t>
            </a:r>
            <a:r>
              <a:rPr lang="en-US" sz="2000" spc="-15" dirty="0">
                <a:cs typeface="Calibri"/>
              </a:rPr>
              <a:t>kernel </a:t>
            </a:r>
            <a:r>
              <a:rPr lang="en-US" sz="2000" spc="-10" dirty="0">
                <a:cs typeface="Calibri"/>
              </a:rPr>
              <a:t>can </a:t>
            </a:r>
            <a:r>
              <a:rPr lang="en-US" sz="2000" spc="-5" dirty="0">
                <a:cs typeface="Calibri"/>
              </a:rPr>
              <a:t>act </a:t>
            </a:r>
            <a:r>
              <a:rPr lang="en-US" sz="2000" dirty="0">
                <a:cs typeface="Calibri"/>
              </a:rPr>
              <a:t>as a </a:t>
            </a:r>
            <a:r>
              <a:rPr lang="en-US" sz="2000" spc="-10" dirty="0">
                <a:cs typeface="Calibri"/>
              </a:rPr>
              <a:t>detector </a:t>
            </a:r>
            <a:r>
              <a:rPr lang="en-US" sz="2000" spc="-15" dirty="0">
                <a:cs typeface="Calibri"/>
              </a:rPr>
              <a:t>for </a:t>
            </a:r>
            <a:r>
              <a:rPr lang="en-US" sz="2000" spc="-5" dirty="0">
                <a:cs typeface="Calibri"/>
              </a:rPr>
              <a:t>edges, curves, or </a:t>
            </a:r>
            <a:r>
              <a:rPr lang="en-US" sz="2000" spc="-10" dirty="0">
                <a:cs typeface="Calibri"/>
              </a:rPr>
              <a:t>more </a:t>
            </a:r>
            <a:r>
              <a:rPr lang="en-US" sz="2000" spc="-5" dirty="0">
                <a:cs typeface="Calibri"/>
              </a:rPr>
              <a:t>when it is slid </a:t>
            </a:r>
            <a:r>
              <a:rPr lang="en-US" sz="2000" dirty="0">
                <a:cs typeface="Calibri"/>
              </a:rPr>
              <a:t>and </a:t>
            </a:r>
            <a:r>
              <a:rPr lang="en-US" sz="2000" spc="-5" dirty="0">
                <a:cs typeface="Calibri"/>
              </a:rPr>
              <a:t>multiplied with image </a:t>
            </a:r>
            <a:r>
              <a:rPr lang="en-US" sz="2000" spc="-10" dirty="0">
                <a:cs typeface="Calibri"/>
              </a:rPr>
              <a:t>pixels.</a:t>
            </a:r>
          </a:p>
          <a:p>
            <a:pPr marL="0" marR="5715" indent="0">
              <a:lnSpc>
                <a:spcPct val="100000"/>
              </a:lnSpc>
              <a:buNone/>
            </a:pPr>
            <a:r>
              <a:rPr lang="en-US" sz="2400" dirty="0">
                <a:cs typeface="Calibri"/>
              </a:rPr>
              <a:t>By extracting </a:t>
            </a:r>
            <a:r>
              <a:rPr lang="en-US" sz="2400" spc="-5" dirty="0">
                <a:cs typeface="Calibri"/>
              </a:rPr>
              <a:t>desirable features from </a:t>
            </a:r>
            <a:r>
              <a:rPr lang="en-US" sz="2400" dirty="0">
                <a:cs typeface="Calibri"/>
              </a:rPr>
              <a:t>an </a:t>
            </a:r>
            <a:r>
              <a:rPr lang="en-US" sz="2400" spc="-5" dirty="0">
                <a:cs typeface="Calibri"/>
              </a:rPr>
              <a:t>image, dimensionality is reduced </a:t>
            </a:r>
            <a:r>
              <a:rPr lang="en-US" sz="2400" dirty="0">
                <a:cs typeface="Calibri"/>
              </a:rPr>
              <a:t>and a </a:t>
            </a:r>
            <a:r>
              <a:rPr lang="en-US" sz="2400" spc="-5" dirty="0">
                <a:cs typeface="Calibri"/>
              </a:rPr>
              <a:t>less </a:t>
            </a:r>
            <a:r>
              <a:rPr lang="en-US" sz="2400" spc="-10" dirty="0">
                <a:cs typeface="Calibri"/>
              </a:rPr>
              <a:t>sparse </a:t>
            </a:r>
            <a:r>
              <a:rPr lang="en-US" sz="2400" spc="-15" dirty="0">
                <a:cs typeface="Calibri"/>
              </a:rPr>
              <a:t>representation </a:t>
            </a:r>
            <a:r>
              <a:rPr lang="en-US" sz="2400" spc="-5" dirty="0">
                <a:cs typeface="Calibri"/>
              </a:rPr>
              <a:t>of </a:t>
            </a:r>
            <a:r>
              <a:rPr lang="en-US" sz="2400" dirty="0">
                <a:cs typeface="Calibri"/>
              </a:rPr>
              <a:t>the </a:t>
            </a:r>
            <a:r>
              <a:rPr lang="en-US" sz="2400" spc="-5" dirty="0">
                <a:cs typeface="Calibri"/>
              </a:rPr>
              <a:t>image is</a:t>
            </a:r>
            <a:r>
              <a:rPr lang="en-US" sz="2400" spc="90" dirty="0">
                <a:cs typeface="Calibri"/>
              </a:rPr>
              <a:t> </a:t>
            </a:r>
            <a:r>
              <a:rPr lang="en-US" sz="2400" spc="-10" dirty="0">
                <a:cs typeface="Calibri"/>
              </a:rPr>
              <a:t>created.</a:t>
            </a:r>
            <a:endParaRPr lang="en-US" sz="2400" dirty="0">
              <a:cs typeface="Calibri"/>
            </a:endParaRPr>
          </a:p>
          <a:p>
            <a:pPr>
              <a:lnSpc>
                <a:spcPct val="100000"/>
              </a:lnSpc>
            </a:pPr>
            <a:endParaRPr lang="en-US" sz="2400" dirty="0"/>
          </a:p>
        </p:txBody>
      </p:sp>
      <p:pic>
        <p:nvPicPr>
          <p:cNvPr id="7170" name="Picture 2" descr="A Comprehensive Guide to Convolutional Neural Networks — the ELI5 way | by  Sumit Saha | Towards Data Science">
            <a:extLst>
              <a:ext uri="{FF2B5EF4-FFF2-40B4-BE49-F238E27FC236}">
                <a16:creationId xmlns:a16="http://schemas.microsoft.com/office/drawing/2014/main" id="{1D5972F4-3F27-7B4A-83DE-EDFCC3A21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01" y="1825625"/>
            <a:ext cx="4836099" cy="353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6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FE54-8D21-4945-900F-2211B0281295}"/>
              </a:ext>
            </a:extLst>
          </p:cNvPr>
          <p:cNvSpPr>
            <a:spLocks noGrp="1"/>
          </p:cNvSpPr>
          <p:nvPr>
            <p:ph type="title"/>
          </p:nvPr>
        </p:nvSpPr>
        <p:spPr/>
        <p:txBody>
          <a:bodyPr/>
          <a:lstStyle/>
          <a:p>
            <a:r>
              <a:rPr lang="en-US" dirty="0"/>
              <a:t>Convolution and Kernels</a:t>
            </a:r>
          </a:p>
        </p:txBody>
      </p:sp>
      <p:sp>
        <p:nvSpPr>
          <p:cNvPr id="3" name="Content Placeholder 2">
            <a:extLst>
              <a:ext uri="{FF2B5EF4-FFF2-40B4-BE49-F238E27FC236}">
                <a16:creationId xmlns:a16="http://schemas.microsoft.com/office/drawing/2014/main" id="{8B0F6E4E-6C19-4F4A-A1C4-FD37316D61F8}"/>
              </a:ext>
            </a:extLst>
          </p:cNvPr>
          <p:cNvSpPr>
            <a:spLocks noGrp="1"/>
          </p:cNvSpPr>
          <p:nvPr>
            <p:ph idx="1"/>
          </p:nvPr>
        </p:nvSpPr>
        <p:spPr>
          <a:xfrm>
            <a:off x="838200" y="1825624"/>
            <a:ext cx="5900928" cy="4886071"/>
          </a:xfrm>
        </p:spPr>
        <p:txBody>
          <a:bodyPr>
            <a:noAutofit/>
          </a:bodyPr>
          <a:lstStyle/>
          <a:p>
            <a:pPr marL="0" marR="264160" indent="0">
              <a:lnSpc>
                <a:spcPct val="100000"/>
              </a:lnSpc>
              <a:buNone/>
            </a:pPr>
            <a:r>
              <a:rPr lang="en-US" sz="2400" spc="-5" dirty="0">
                <a:cs typeface="Calibri"/>
              </a:rPr>
              <a:t>Convolutions are essentially </a:t>
            </a:r>
            <a:r>
              <a:rPr lang="en-US" sz="2400" spc="-10" dirty="0">
                <a:cs typeface="Calibri"/>
              </a:rPr>
              <a:t>linear transformations </a:t>
            </a:r>
            <a:r>
              <a:rPr lang="en-US" sz="2400" spc="-5" dirty="0">
                <a:cs typeface="Calibri"/>
              </a:rPr>
              <a:t>with </a:t>
            </a:r>
            <a:r>
              <a:rPr lang="en-US" sz="2400" spc="-10" dirty="0">
                <a:cs typeface="Calibri"/>
              </a:rPr>
              <a:t>parameter </a:t>
            </a:r>
            <a:r>
              <a:rPr lang="en-US" sz="2400" spc="-5" dirty="0">
                <a:cs typeface="Calibri"/>
              </a:rPr>
              <a:t>sharing occurring in </a:t>
            </a:r>
            <a:r>
              <a:rPr lang="en-US" sz="2400" dirty="0">
                <a:cs typeface="Calibri"/>
              </a:rPr>
              <a:t>the </a:t>
            </a:r>
            <a:r>
              <a:rPr lang="en-US" sz="2400" spc="-10" dirty="0">
                <a:cs typeface="Calibri"/>
              </a:rPr>
              <a:t>transformation </a:t>
            </a:r>
            <a:r>
              <a:rPr lang="en-US" sz="2400" spc="-5" dirty="0">
                <a:cs typeface="Calibri"/>
              </a:rPr>
              <a:t>matrix </a:t>
            </a:r>
            <a:r>
              <a:rPr lang="en-US" sz="2400" dirty="0">
                <a:cs typeface="Calibri"/>
              </a:rPr>
              <a:t>(not </a:t>
            </a:r>
            <a:r>
              <a:rPr lang="en-US" sz="2400" spc="-15" dirty="0">
                <a:cs typeface="Calibri"/>
              </a:rPr>
              <a:t>proven</a:t>
            </a:r>
            <a:r>
              <a:rPr lang="en-US" sz="2400" dirty="0">
                <a:cs typeface="Calibri"/>
              </a:rPr>
              <a:t> </a:t>
            </a:r>
            <a:r>
              <a:rPr lang="en-US" sz="2400" spc="-10" dirty="0">
                <a:cs typeface="Calibri"/>
              </a:rPr>
              <a:t>here).</a:t>
            </a:r>
          </a:p>
          <a:p>
            <a:pPr marL="0" marR="264160" indent="0">
              <a:lnSpc>
                <a:spcPct val="100000"/>
              </a:lnSpc>
              <a:buNone/>
            </a:pPr>
            <a:r>
              <a:rPr lang="en-US" sz="2400" dirty="0">
                <a:cs typeface="Calibri"/>
              </a:rPr>
              <a:t>Pipeline </a:t>
            </a:r>
            <a:r>
              <a:rPr lang="en-US" sz="2400" spc="-5" dirty="0">
                <a:cs typeface="Calibri"/>
              </a:rPr>
              <a:t>for </a:t>
            </a:r>
            <a:r>
              <a:rPr lang="en-US" sz="2400" dirty="0">
                <a:cs typeface="Calibri"/>
              </a:rPr>
              <a:t>a convolutional </a:t>
            </a:r>
            <a:r>
              <a:rPr lang="en-US" sz="2400" spc="-5" dirty="0">
                <a:cs typeface="Calibri"/>
              </a:rPr>
              <a:t>neural network can </a:t>
            </a:r>
            <a:r>
              <a:rPr lang="en-US" sz="2400" dirty="0">
                <a:cs typeface="Calibri"/>
              </a:rPr>
              <a:t>be </a:t>
            </a:r>
            <a:r>
              <a:rPr lang="en-US" sz="2400" spc="-10" dirty="0">
                <a:cs typeface="Calibri"/>
              </a:rPr>
              <a:t>summarized </a:t>
            </a:r>
            <a:r>
              <a:rPr lang="en-US" sz="2400" dirty="0">
                <a:cs typeface="Calibri"/>
              </a:rPr>
              <a:t>as a </a:t>
            </a:r>
            <a:r>
              <a:rPr lang="en-US" sz="2400" b="1" spc="-5" dirty="0">
                <a:cs typeface="Calibri"/>
              </a:rPr>
              <a:t>dimensionality reduction with convolutional </a:t>
            </a:r>
            <a:r>
              <a:rPr lang="en-US" sz="2400" b="1" spc="-20" dirty="0">
                <a:cs typeface="Calibri"/>
              </a:rPr>
              <a:t>layers </a:t>
            </a:r>
            <a:r>
              <a:rPr lang="en-US" sz="2400" dirty="0">
                <a:cs typeface="Calibri"/>
              </a:rPr>
              <a:t>and then </a:t>
            </a:r>
            <a:r>
              <a:rPr lang="en-US" sz="2400" b="1" spc="-5" dirty="0">
                <a:cs typeface="Calibri"/>
              </a:rPr>
              <a:t>classification </a:t>
            </a:r>
            <a:r>
              <a:rPr lang="en-US" sz="2400" b="1" dirty="0">
                <a:cs typeface="Calibri"/>
              </a:rPr>
              <a:t>using </a:t>
            </a:r>
            <a:r>
              <a:rPr lang="en-US" sz="2400" b="1" spc="-5" dirty="0">
                <a:cs typeface="Calibri"/>
              </a:rPr>
              <a:t>fully connected</a:t>
            </a:r>
            <a:r>
              <a:rPr lang="en-US" sz="2400" b="1" spc="-110" dirty="0">
                <a:cs typeface="Calibri"/>
              </a:rPr>
              <a:t> </a:t>
            </a:r>
            <a:r>
              <a:rPr lang="en-US" sz="2400" b="1" spc="-15" dirty="0">
                <a:cs typeface="Calibri"/>
              </a:rPr>
              <a:t>layers</a:t>
            </a:r>
            <a:r>
              <a:rPr lang="en-US" sz="2400" spc="-15" dirty="0">
                <a:cs typeface="Calibri"/>
              </a:rPr>
              <a:t>!</a:t>
            </a:r>
            <a:endParaRPr lang="en-US" sz="2400" dirty="0">
              <a:cs typeface="Calibri"/>
            </a:endParaRPr>
          </a:p>
          <a:p>
            <a:pPr marL="457200" marR="264160" lvl="1" indent="0">
              <a:lnSpc>
                <a:spcPct val="100000"/>
              </a:lnSpc>
              <a:spcBef>
                <a:spcPts val="1000"/>
              </a:spcBef>
              <a:buNone/>
            </a:pPr>
            <a:r>
              <a:rPr lang="en-US" sz="2000" spc="-5" dirty="0">
                <a:cs typeface="Calibri"/>
              </a:rPr>
              <a:t>Combine that with the shared </a:t>
            </a:r>
            <a:r>
              <a:rPr lang="en-US" sz="2000" spc="-15" dirty="0">
                <a:cs typeface="Calibri"/>
              </a:rPr>
              <a:t>kernel </a:t>
            </a:r>
            <a:r>
              <a:rPr lang="en-US" sz="2000" spc="-5" dirty="0">
                <a:cs typeface="Calibri"/>
              </a:rPr>
              <a:t>weights </a:t>
            </a:r>
            <a:r>
              <a:rPr lang="en-US" sz="2000" dirty="0">
                <a:cs typeface="Calibri"/>
              </a:rPr>
              <a:t>and </a:t>
            </a:r>
            <a:r>
              <a:rPr lang="en-US" sz="2000" spc="-10" dirty="0">
                <a:cs typeface="Calibri"/>
              </a:rPr>
              <a:t>you </a:t>
            </a:r>
            <a:r>
              <a:rPr lang="en-US" sz="2000" spc="-5" dirty="0">
                <a:cs typeface="Calibri"/>
              </a:rPr>
              <a:t>solve the </a:t>
            </a:r>
            <a:r>
              <a:rPr lang="en-US" sz="2000" spc="-10" dirty="0">
                <a:cs typeface="Calibri"/>
              </a:rPr>
              <a:t>two </a:t>
            </a:r>
            <a:r>
              <a:rPr lang="en-US" sz="2000" spc="-5" dirty="0">
                <a:cs typeface="Calibri"/>
              </a:rPr>
              <a:t>issues with using images </a:t>
            </a:r>
            <a:r>
              <a:rPr lang="en-US" sz="2000" dirty="0">
                <a:cs typeface="Calibri"/>
              </a:rPr>
              <a:t>as </a:t>
            </a:r>
            <a:r>
              <a:rPr lang="en-US" sz="2000" spc="-5" dirty="0">
                <a:cs typeface="Calibri"/>
              </a:rPr>
              <a:t>inputs!</a:t>
            </a:r>
            <a:endParaRPr lang="en-US" sz="2000" dirty="0">
              <a:cs typeface="Calibri"/>
            </a:endParaRPr>
          </a:p>
          <a:p>
            <a:pPr>
              <a:lnSpc>
                <a:spcPct val="100000"/>
              </a:lnSpc>
            </a:pPr>
            <a:endParaRPr lang="en-US" sz="2400" dirty="0"/>
          </a:p>
        </p:txBody>
      </p:sp>
      <p:pic>
        <p:nvPicPr>
          <p:cNvPr id="8" name="Picture 2" descr="A Comprehensive Guide to Convolutional Neural Networks — the ELI5 way | by  Sumit Saha | Towards Data Science">
            <a:extLst>
              <a:ext uri="{FF2B5EF4-FFF2-40B4-BE49-F238E27FC236}">
                <a16:creationId xmlns:a16="http://schemas.microsoft.com/office/drawing/2014/main" id="{B35086F5-7486-ED47-AD32-3ECA811D6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01" y="1825625"/>
            <a:ext cx="4836099" cy="353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7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A818-6C7B-1E4F-B909-DE2280146DA5}"/>
              </a:ext>
            </a:extLst>
          </p:cNvPr>
          <p:cNvSpPr>
            <a:spLocks noGrp="1"/>
          </p:cNvSpPr>
          <p:nvPr>
            <p:ph type="title"/>
          </p:nvPr>
        </p:nvSpPr>
        <p:spPr/>
        <p:txBody>
          <a:bodyPr/>
          <a:lstStyle/>
          <a:p>
            <a:r>
              <a:rPr lang="en-US" dirty="0"/>
              <a:t>Convolutional Layers</a:t>
            </a:r>
          </a:p>
        </p:txBody>
      </p:sp>
      <p:sp>
        <p:nvSpPr>
          <p:cNvPr id="3" name="Content Placeholder 2">
            <a:extLst>
              <a:ext uri="{FF2B5EF4-FFF2-40B4-BE49-F238E27FC236}">
                <a16:creationId xmlns:a16="http://schemas.microsoft.com/office/drawing/2014/main" id="{E2BAFADC-A4B7-C04D-BFFC-A3B630A79593}"/>
              </a:ext>
            </a:extLst>
          </p:cNvPr>
          <p:cNvSpPr>
            <a:spLocks noGrp="1"/>
          </p:cNvSpPr>
          <p:nvPr>
            <p:ph idx="1"/>
          </p:nvPr>
        </p:nvSpPr>
        <p:spPr>
          <a:xfrm>
            <a:off x="838200" y="1825625"/>
            <a:ext cx="5257800" cy="4351338"/>
          </a:xfrm>
        </p:spPr>
        <p:txBody>
          <a:bodyPr>
            <a:normAutofit/>
          </a:bodyPr>
          <a:lstStyle/>
          <a:p>
            <a:pPr marL="0" marR="5080" indent="0">
              <a:lnSpc>
                <a:spcPct val="100000"/>
              </a:lnSpc>
              <a:buNone/>
            </a:pPr>
            <a:r>
              <a:rPr lang="en-US" sz="2400" spc="-5" dirty="0">
                <a:cs typeface="Calibri"/>
              </a:rPr>
              <a:t>While </a:t>
            </a:r>
            <a:r>
              <a:rPr lang="en-US" sz="2400" dirty="0">
                <a:cs typeface="Calibri"/>
              </a:rPr>
              <a:t>a </a:t>
            </a:r>
            <a:r>
              <a:rPr lang="en-US" sz="2400" spc="-5" dirty="0">
                <a:cs typeface="Calibri"/>
              </a:rPr>
              <a:t>single kernel might </a:t>
            </a:r>
            <a:r>
              <a:rPr lang="en-US" sz="2400" spc="-10" dirty="0">
                <a:cs typeface="Calibri"/>
              </a:rPr>
              <a:t>learn one </a:t>
            </a:r>
            <a:r>
              <a:rPr lang="en-US" sz="2400" dirty="0">
                <a:cs typeface="Calibri"/>
              </a:rPr>
              <a:t>particular </a:t>
            </a:r>
            <a:r>
              <a:rPr lang="en-US" sz="2400" spc="-10" dirty="0">
                <a:cs typeface="Calibri"/>
              </a:rPr>
              <a:t>attribute </a:t>
            </a:r>
            <a:r>
              <a:rPr lang="en-US" sz="2400" spc="-5" dirty="0">
                <a:cs typeface="Calibri"/>
              </a:rPr>
              <a:t>of </a:t>
            </a:r>
            <a:r>
              <a:rPr lang="en-US" sz="2400" dirty="0">
                <a:cs typeface="Calibri"/>
              </a:rPr>
              <a:t>an </a:t>
            </a:r>
            <a:r>
              <a:rPr lang="en-US" sz="2400" spc="-5" dirty="0">
                <a:cs typeface="Calibri"/>
              </a:rPr>
              <a:t>image, </a:t>
            </a:r>
            <a:r>
              <a:rPr lang="en-US" sz="2400" spc="-10" dirty="0">
                <a:cs typeface="Calibri"/>
              </a:rPr>
              <a:t>we generally </a:t>
            </a:r>
            <a:r>
              <a:rPr lang="en-US" sz="2400" spc="-15" dirty="0">
                <a:cs typeface="Calibri"/>
              </a:rPr>
              <a:t>want to </a:t>
            </a:r>
            <a:r>
              <a:rPr lang="en-US" sz="2400" spc="-5" dirty="0">
                <a:cs typeface="Calibri"/>
              </a:rPr>
              <a:t>learn </a:t>
            </a:r>
            <a:r>
              <a:rPr lang="en-US" sz="2400" spc="-15" dirty="0">
                <a:cs typeface="Calibri"/>
              </a:rPr>
              <a:t>several at </a:t>
            </a:r>
            <a:r>
              <a:rPr lang="en-US" sz="2400" dirty="0">
                <a:cs typeface="Calibri"/>
              </a:rPr>
              <a:t>a </a:t>
            </a:r>
            <a:r>
              <a:rPr lang="en-US" sz="2400" spc="-5" dirty="0">
                <a:cs typeface="Calibri"/>
              </a:rPr>
              <a:t>time </a:t>
            </a:r>
            <a:r>
              <a:rPr lang="en-US" sz="2400" spc="-15" dirty="0">
                <a:cs typeface="Calibri"/>
              </a:rPr>
              <a:t>to </a:t>
            </a:r>
            <a:r>
              <a:rPr lang="en-US" sz="2400" spc="-10" dirty="0">
                <a:cs typeface="Calibri"/>
              </a:rPr>
              <a:t>gain </a:t>
            </a:r>
            <a:r>
              <a:rPr lang="en-US" sz="2400" dirty="0">
                <a:cs typeface="Calibri"/>
              </a:rPr>
              <a:t>a </a:t>
            </a:r>
            <a:r>
              <a:rPr lang="en-US" sz="2400" spc="-10" dirty="0">
                <a:cs typeface="Calibri"/>
              </a:rPr>
              <a:t>better understanding </a:t>
            </a:r>
            <a:r>
              <a:rPr lang="en-US" sz="2400" spc="-5" dirty="0">
                <a:cs typeface="Calibri"/>
              </a:rPr>
              <a:t>of </a:t>
            </a:r>
            <a:r>
              <a:rPr lang="en-US" sz="2400" dirty="0">
                <a:cs typeface="Calibri"/>
              </a:rPr>
              <a:t>the</a:t>
            </a:r>
            <a:r>
              <a:rPr lang="en-US" sz="2400" spc="-20" dirty="0">
                <a:cs typeface="Calibri"/>
              </a:rPr>
              <a:t> </a:t>
            </a:r>
            <a:r>
              <a:rPr lang="en-US" sz="2400" spc="-5" dirty="0">
                <a:cs typeface="Calibri"/>
              </a:rPr>
              <a:t>image.</a:t>
            </a:r>
            <a:endParaRPr lang="en-US" sz="2400" dirty="0">
              <a:cs typeface="Calibri"/>
            </a:endParaRPr>
          </a:p>
          <a:p>
            <a:pPr marL="0" marR="5080" indent="0">
              <a:lnSpc>
                <a:spcPct val="100000"/>
              </a:lnSpc>
              <a:buNone/>
            </a:pPr>
            <a:r>
              <a:rPr lang="en-US" sz="2400" spc="-5" dirty="0">
                <a:cs typeface="Calibri"/>
              </a:rPr>
              <a:t>Convolutional </a:t>
            </a:r>
            <a:r>
              <a:rPr lang="en-US" sz="2400" spc="-10" dirty="0">
                <a:cs typeface="Calibri"/>
              </a:rPr>
              <a:t>layers </a:t>
            </a:r>
            <a:r>
              <a:rPr lang="en-US" sz="2400" spc="-5" dirty="0">
                <a:cs typeface="Calibri"/>
              </a:rPr>
              <a:t>consist of several kernels which </a:t>
            </a:r>
            <a:r>
              <a:rPr lang="en-US" sz="2400" spc="-10" dirty="0">
                <a:cs typeface="Calibri"/>
              </a:rPr>
              <a:t>are </a:t>
            </a:r>
            <a:r>
              <a:rPr lang="en-US" sz="2400" dirty="0">
                <a:cs typeface="Calibri"/>
              </a:rPr>
              <a:t>then </a:t>
            </a:r>
            <a:r>
              <a:rPr lang="en-US" sz="2400" spc="-15" dirty="0">
                <a:cs typeface="Calibri"/>
              </a:rPr>
              <a:t>convolved </a:t>
            </a:r>
            <a:r>
              <a:rPr lang="en-US" sz="2400" spc="-5" dirty="0">
                <a:cs typeface="Calibri"/>
              </a:rPr>
              <a:t>with </a:t>
            </a:r>
            <a:r>
              <a:rPr lang="en-US" sz="2400" dirty="0">
                <a:cs typeface="Calibri"/>
              </a:rPr>
              <a:t>the </a:t>
            </a:r>
            <a:r>
              <a:rPr lang="en-US" sz="2400" spc="-5" dirty="0">
                <a:cs typeface="Calibri"/>
              </a:rPr>
              <a:t>original image </a:t>
            </a:r>
            <a:r>
              <a:rPr lang="en-US" sz="2400" spc="-15" dirty="0">
                <a:cs typeface="Calibri"/>
              </a:rPr>
              <a:t>to generate </a:t>
            </a:r>
            <a:r>
              <a:rPr lang="en-US" sz="2400" dirty="0">
                <a:cs typeface="Calibri"/>
              </a:rPr>
              <a:t>the output</a:t>
            </a:r>
            <a:r>
              <a:rPr lang="en-US" sz="2400" spc="-15" dirty="0">
                <a:cs typeface="Calibri"/>
              </a:rPr>
              <a:t> </a:t>
            </a:r>
            <a:r>
              <a:rPr lang="en-US" sz="2400" dirty="0">
                <a:cs typeface="Calibri"/>
              </a:rPr>
              <a:t>channels.</a:t>
            </a:r>
          </a:p>
          <a:p>
            <a:pPr>
              <a:lnSpc>
                <a:spcPct val="100000"/>
              </a:lnSpc>
            </a:pPr>
            <a:endParaRPr lang="en-US" sz="2400" dirty="0"/>
          </a:p>
        </p:txBody>
      </p:sp>
      <p:sp>
        <p:nvSpPr>
          <p:cNvPr id="4" name="object 7">
            <a:extLst>
              <a:ext uri="{FF2B5EF4-FFF2-40B4-BE49-F238E27FC236}">
                <a16:creationId xmlns:a16="http://schemas.microsoft.com/office/drawing/2014/main" id="{9DF936AD-3FDD-1B45-9156-23F6F19CA1F5}"/>
              </a:ext>
            </a:extLst>
          </p:cNvPr>
          <p:cNvSpPr/>
          <p:nvPr/>
        </p:nvSpPr>
        <p:spPr>
          <a:xfrm>
            <a:off x="6217920" y="2674620"/>
            <a:ext cx="4937759" cy="236524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4998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946-C993-EA45-852D-66E55CAB505C}"/>
              </a:ext>
            </a:extLst>
          </p:cNvPr>
          <p:cNvSpPr>
            <a:spLocks noGrp="1"/>
          </p:cNvSpPr>
          <p:nvPr>
            <p:ph type="title"/>
          </p:nvPr>
        </p:nvSpPr>
        <p:spPr/>
        <p:txBody>
          <a:bodyPr/>
          <a:lstStyle/>
          <a:p>
            <a:r>
              <a:rPr lang="en-US" dirty="0"/>
              <a:t>Convolutional Layers (Attributes)</a:t>
            </a:r>
          </a:p>
        </p:txBody>
      </p:sp>
      <p:sp>
        <p:nvSpPr>
          <p:cNvPr id="3" name="Content Placeholder 2">
            <a:extLst>
              <a:ext uri="{FF2B5EF4-FFF2-40B4-BE49-F238E27FC236}">
                <a16:creationId xmlns:a16="http://schemas.microsoft.com/office/drawing/2014/main" id="{D8578CA0-B131-1345-855E-3B18BDC83F6A}"/>
              </a:ext>
            </a:extLst>
          </p:cNvPr>
          <p:cNvSpPr>
            <a:spLocks noGrp="1"/>
          </p:cNvSpPr>
          <p:nvPr>
            <p:ph idx="1"/>
          </p:nvPr>
        </p:nvSpPr>
        <p:spPr>
          <a:xfrm>
            <a:off x="838200" y="1825625"/>
            <a:ext cx="5257800" cy="4351338"/>
          </a:xfrm>
        </p:spPr>
        <p:txBody>
          <a:bodyPr>
            <a:noAutofit/>
          </a:bodyPr>
          <a:lstStyle/>
          <a:p>
            <a:pPr marL="0" indent="0">
              <a:lnSpc>
                <a:spcPct val="100000"/>
              </a:lnSpc>
              <a:buNone/>
            </a:pPr>
            <a:r>
              <a:rPr lang="en-US" sz="2400" spc="-5" dirty="0">
                <a:cs typeface="Calibri"/>
              </a:rPr>
              <a:t>Stride</a:t>
            </a:r>
            <a:endParaRPr lang="en-US" sz="2400" dirty="0">
              <a:cs typeface="Calibri"/>
            </a:endParaRPr>
          </a:p>
          <a:p>
            <a:pPr marL="457200" lvl="1" indent="0">
              <a:lnSpc>
                <a:spcPct val="100000"/>
              </a:lnSpc>
              <a:spcBef>
                <a:spcPts val="1000"/>
              </a:spcBef>
              <a:buNone/>
            </a:pPr>
            <a:r>
              <a:rPr lang="en-US" sz="2000" spc="-5" dirty="0">
                <a:cs typeface="Calibri"/>
              </a:rPr>
              <a:t>Amount by which window jumps </a:t>
            </a:r>
            <a:r>
              <a:rPr lang="en-US" sz="2000" dirty="0">
                <a:cs typeface="Calibri"/>
              </a:rPr>
              <a:t>as </a:t>
            </a:r>
            <a:r>
              <a:rPr lang="en-US" sz="2000" spc="-5" dirty="0">
                <a:cs typeface="Calibri"/>
              </a:rPr>
              <a:t>it </a:t>
            </a:r>
            <a:r>
              <a:rPr lang="en-US" sz="2000" dirty="0">
                <a:cs typeface="Calibri"/>
              </a:rPr>
              <a:t>passes </a:t>
            </a:r>
            <a:r>
              <a:rPr lang="en-US" sz="2000" spc="-10" dirty="0">
                <a:cs typeface="Calibri"/>
              </a:rPr>
              <a:t>through </a:t>
            </a:r>
            <a:r>
              <a:rPr lang="en-US" sz="2000" spc="-55" dirty="0">
                <a:cs typeface="Calibri"/>
              </a:rPr>
              <a:t>array.</a:t>
            </a:r>
            <a:endParaRPr lang="en-US" sz="2000" dirty="0">
              <a:cs typeface="Calibri"/>
            </a:endParaRPr>
          </a:p>
          <a:p>
            <a:pPr marL="0" indent="0">
              <a:lnSpc>
                <a:spcPct val="100000"/>
              </a:lnSpc>
              <a:buNone/>
              <a:tabLst>
                <a:tab pos="1290955" algn="l"/>
                <a:tab pos="2132330" algn="l"/>
                <a:tab pos="3604260" algn="l"/>
              </a:tabLst>
            </a:pPr>
            <a:r>
              <a:rPr lang="en-US" sz="2400" spc="-5" dirty="0">
                <a:cs typeface="Calibri"/>
              </a:rPr>
              <a:t>Kernel</a:t>
            </a:r>
            <a:r>
              <a:rPr lang="en-US" sz="2400" spc="5" dirty="0">
                <a:cs typeface="Calibri"/>
              </a:rPr>
              <a:t> </a:t>
            </a:r>
            <a:r>
              <a:rPr lang="en-US" sz="2400" spc="-5" dirty="0">
                <a:cs typeface="Calibri"/>
              </a:rPr>
              <a:t>Size</a:t>
            </a:r>
            <a:endParaRPr lang="en-US" sz="2400" spc="-555" dirty="0">
              <a:cs typeface="Cambria Math"/>
            </a:endParaRPr>
          </a:p>
          <a:p>
            <a:pPr marL="457200" lvl="1" indent="0">
              <a:lnSpc>
                <a:spcPct val="100000"/>
              </a:lnSpc>
              <a:spcBef>
                <a:spcPts val="1000"/>
              </a:spcBef>
              <a:buNone/>
              <a:tabLst>
                <a:tab pos="1290955" algn="l"/>
                <a:tab pos="2132330" algn="l"/>
                <a:tab pos="3604260" algn="l"/>
              </a:tabLst>
            </a:pPr>
            <a:r>
              <a:rPr lang="en-US" sz="2000" dirty="0">
                <a:cs typeface="Calibri"/>
              </a:rPr>
              <a:t>It </a:t>
            </a:r>
            <a:r>
              <a:rPr lang="en-US" sz="2000" spc="-5" dirty="0">
                <a:cs typeface="Calibri"/>
              </a:rPr>
              <a:t>is advised </a:t>
            </a:r>
            <a:r>
              <a:rPr lang="en-US" sz="2000" spc="-10" dirty="0">
                <a:cs typeface="Calibri"/>
              </a:rPr>
              <a:t>to </a:t>
            </a:r>
            <a:r>
              <a:rPr lang="en-US" sz="2000" spc="-5" dirty="0">
                <a:cs typeface="Calibri"/>
              </a:rPr>
              <a:t>not </a:t>
            </a:r>
            <a:r>
              <a:rPr lang="en-US" sz="2000" spc="-20" dirty="0">
                <a:cs typeface="Calibri"/>
              </a:rPr>
              <a:t>make </a:t>
            </a:r>
            <a:r>
              <a:rPr lang="en-US" sz="2000" spc="-5" dirty="0">
                <a:cs typeface="Calibri"/>
              </a:rPr>
              <a:t>them </a:t>
            </a:r>
            <a:r>
              <a:rPr lang="en-US" sz="2000" spc="-10" dirty="0">
                <a:cs typeface="Calibri"/>
              </a:rPr>
              <a:t>large </a:t>
            </a:r>
            <a:r>
              <a:rPr lang="en-US" sz="2000" dirty="0">
                <a:cs typeface="Calibri"/>
              </a:rPr>
              <a:t>as </a:t>
            </a:r>
            <a:r>
              <a:rPr lang="en-US" sz="2000" spc="-5" dirty="0">
                <a:cs typeface="Calibri"/>
              </a:rPr>
              <a:t>it </a:t>
            </a:r>
            <a:r>
              <a:rPr lang="en-US" sz="2000" dirty="0">
                <a:cs typeface="Calibri"/>
              </a:rPr>
              <a:t>has been </a:t>
            </a:r>
            <a:r>
              <a:rPr lang="en-US" sz="2000" spc="-5" dirty="0">
                <a:cs typeface="Calibri"/>
              </a:rPr>
              <a:t>shown that smaller </a:t>
            </a:r>
            <a:r>
              <a:rPr lang="en-US" sz="2000" spc="-15" dirty="0">
                <a:cs typeface="Calibri"/>
              </a:rPr>
              <a:t>kernels </a:t>
            </a:r>
            <a:r>
              <a:rPr lang="en-US" sz="2000" spc="-10" dirty="0">
                <a:cs typeface="Calibri"/>
              </a:rPr>
              <a:t>can still </a:t>
            </a:r>
            <a:r>
              <a:rPr lang="en-US" sz="2000" spc="-15" dirty="0">
                <a:cs typeface="Calibri"/>
              </a:rPr>
              <a:t>extract </a:t>
            </a:r>
            <a:r>
              <a:rPr lang="en-US" sz="2000" spc="-10" dirty="0">
                <a:cs typeface="Calibri"/>
              </a:rPr>
              <a:t>larger </a:t>
            </a:r>
            <a:r>
              <a:rPr lang="en-US" sz="2000" spc="-15" dirty="0">
                <a:cs typeface="Calibri"/>
              </a:rPr>
              <a:t>features </a:t>
            </a:r>
            <a:r>
              <a:rPr lang="en-US" sz="2000" dirty="0">
                <a:cs typeface="Calibri"/>
              </a:rPr>
              <a:t>as </a:t>
            </a:r>
            <a:r>
              <a:rPr lang="en-US" sz="2000" spc="-10" dirty="0">
                <a:cs typeface="Calibri"/>
              </a:rPr>
              <a:t>convolutional </a:t>
            </a:r>
            <a:r>
              <a:rPr lang="en-US" sz="2000" spc="-20" dirty="0">
                <a:cs typeface="Calibri"/>
              </a:rPr>
              <a:t>layers </a:t>
            </a:r>
            <a:r>
              <a:rPr lang="en-US" sz="2000" spc="-10" dirty="0">
                <a:cs typeface="Calibri"/>
              </a:rPr>
              <a:t>are </a:t>
            </a:r>
            <a:r>
              <a:rPr lang="en-US" sz="2000" spc="-5" dirty="0">
                <a:cs typeface="Calibri"/>
              </a:rPr>
              <a:t>applied in</a:t>
            </a:r>
            <a:r>
              <a:rPr lang="en-US" sz="2000" spc="145" dirty="0">
                <a:cs typeface="Calibri"/>
              </a:rPr>
              <a:t> </a:t>
            </a:r>
            <a:r>
              <a:rPr lang="en-US" sz="2000" spc="-5" dirty="0">
                <a:cs typeface="Calibri"/>
              </a:rPr>
              <a:t>series.</a:t>
            </a:r>
            <a:endParaRPr lang="en-US" sz="2000" dirty="0">
              <a:cs typeface="Calibri"/>
            </a:endParaRPr>
          </a:p>
          <a:p>
            <a:pPr marL="0" indent="0">
              <a:lnSpc>
                <a:spcPct val="100000"/>
              </a:lnSpc>
              <a:buNone/>
            </a:pPr>
            <a:r>
              <a:rPr lang="en-US" sz="2400" spc="5" dirty="0">
                <a:cs typeface="Calibri"/>
              </a:rPr>
              <a:t>Padding</a:t>
            </a:r>
            <a:endParaRPr lang="en-US" sz="2400" dirty="0">
              <a:cs typeface="Cambria Math"/>
            </a:endParaRPr>
          </a:p>
          <a:p>
            <a:pPr marL="457200" lvl="1" indent="0">
              <a:lnSpc>
                <a:spcPct val="100000"/>
              </a:lnSpc>
              <a:spcBef>
                <a:spcPts val="1000"/>
              </a:spcBef>
              <a:buNone/>
            </a:pPr>
            <a:r>
              <a:rPr lang="en-US" sz="2000" spc="-10" dirty="0">
                <a:cs typeface="Calibri"/>
              </a:rPr>
              <a:t>Provides </a:t>
            </a:r>
            <a:r>
              <a:rPr lang="en-US" sz="2000" spc="-5" dirty="0">
                <a:cs typeface="Calibri"/>
              </a:rPr>
              <a:t>padding </a:t>
            </a:r>
            <a:r>
              <a:rPr lang="en-US" sz="2000" spc="-10" dirty="0">
                <a:cs typeface="Calibri"/>
              </a:rPr>
              <a:t>to reproduce certain </a:t>
            </a:r>
            <a:r>
              <a:rPr lang="en-US" sz="2000" spc="-15" dirty="0">
                <a:cs typeface="Calibri"/>
              </a:rPr>
              <a:t>size </a:t>
            </a:r>
            <a:r>
              <a:rPr lang="en-US" sz="2000" spc="-10" dirty="0">
                <a:cs typeface="Calibri"/>
              </a:rPr>
              <a:t>at</a:t>
            </a:r>
            <a:r>
              <a:rPr lang="en-US" sz="2000" spc="145" dirty="0">
                <a:cs typeface="Calibri"/>
              </a:rPr>
              <a:t> </a:t>
            </a:r>
            <a:r>
              <a:rPr lang="en-US" sz="2000" spc="-5" dirty="0">
                <a:cs typeface="Calibri"/>
              </a:rPr>
              <a:t>output.</a:t>
            </a:r>
            <a:endParaRPr lang="en-US" sz="2000" dirty="0">
              <a:cs typeface="Calibri"/>
            </a:endParaRPr>
          </a:p>
          <a:p>
            <a:endParaRPr lang="en-US" sz="2400" dirty="0"/>
          </a:p>
        </p:txBody>
      </p:sp>
      <p:pic>
        <p:nvPicPr>
          <p:cNvPr id="6146" name="Picture 2" descr="Intuitively Understanding Convolutions for Deep Learning | by Irhum Shafkat  | Towards Data Science">
            <a:extLst>
              <a:ext uri="{FF2B5EF4-FFF2-40B4-BE49-F238E27FC236}">
                <a16:creationId xmlns:a16="http://schemas.microsoft.com/office/drawing/2014/main" id="{9F2BC0F7-A223-244F-8EE7-322DE2327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978" y="1555083"/>
            <a:ext cx="382801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1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D056-498F-1D47-A9C3-59D515ADC7D9}"/>
              </a:ext>
            </a:extLst>
          </p:cNvPr>
          <p:cNvSpPr>
            <a:spLocks noGrp="1"/>
          </p:cNvSpPr>
          <p:nvPr>
            <p:ph type="title"/>
          </p:nvPr>
        </p:nvSpPr>
        <p:spPr/>
        <p:txBody>
          <a:bodyPr/>
          <a:lstStyle/>
          <a:p>
            <a:r>
              <a:rPr lang="en-US" dirty="0"/>
              <a:t>Batch Normalization (Layer)</a:t>
            </a:r>
          </a:p>
        </p:txBody>
      </p:sp>
      <p:sp>
        <p:nvSpPr>
          <p:cNvPr id="3" name="Content Placeholder 2">
            <a:extLst>
              <a:ext uri="{FF2B5EF4-FFF2-40B4-BE49-F238E27FC236}">
                <a16:creationId xmlns:a16="http://schemas.microsoft.com/office/drawing/2014/main" id="{3519BDF7-9017-C347-A0A8-20F6D11309B5}"/>
              </a:ext>
            </a:extLst>
          </p:cNvPr>
          <p:cNvSpPr>
            <a:spLocks noGrp="1"/>
          </p:cNvSpPr>
          <p:nvPr>
            <p:ph idx="1"/>
          </p:nvPr>
        </p:nvSpPr>
        <p:spPr>
          <a:xfrm>
            <a:off x="838200" y="1825625"/>
            <a:ext cx="5257800" cy="4351338"/>
          </a:xfrm>
        </p:spPr>
        <p:txBody>
          <a:bodyPr>
            <a:noAutofit/>
          </a:bodyPr>
          <a:lstStyle/>
          <a:p>
            <a:pPr marL="0" marR="46990" indent="0">
              <a:lnSpc>
                <a:spcPts val="2160"/>
              </a:lnSpc>
              <a:buNone/>
            </a:pPr>
            <a:r>
              <a:rPr lang="en-US" sz="2400" spc="-5" dirty="0">
                <a:cs typeface="Calibri"/>
              </a:rPr>
              <a:t>Partially addresses the </a:t>
            </a:r>
            <a:r>
              <a:rPr lang="en-US" sz="2400" spc="-10" dirty="0">
                <a:cs typeface="Calibri"/>
              </a:rPr>
              <a:t>issue </a:t>
            </a:r>
            <a:r>
              <a:rPr lang="en-US" sz="2400" spc="-5" dirty="0">
                <a:cs typeface="Calibri"/>
              </a:rPr>
              <a:t>of (internal) covariate shift.</a:t>
            </a:r>
          </a:p>
          <a:p>
            <a:pPr marL="457200" marR="46990" lvl="1" indent="0">
              <a:lnSpc>
                <a:spcPts val="2160"/>
              </a:lnSpc>
              <a:spcBef>
                <a:spcPts val="1000"/>
              </a:spcBef>
              <a:buNone/>
            </a:pPr>
            <a:r>
              <a:rPr lang="en-US" sz="2000" dirty="0">
                <a:cs typeface="Calibri"/>
              </a:rPr>
              <a:t>As </a:t>
            </a:r>
            <a:r>
              <a:rPr lang="en-US" sz="2000" spc="-5" dirty="0">
                <a:cs typeface="Calibri"/>
              </a:rPr>
              <a:t>the </a:t>
            </a:r>
            <a:r>
              <a:rPr lang="en-US" sz="2000" spc="-10" dirty="0">
                <a:cs typeface="Calibri"/>
              </a:rPr>
              <a:t>network </a:t>
            </a:r>
            <a:r>
              <a:rPr lang="en-US" sz="2000" spc="-5" dirty="0">
                <a:cs typeface="Calibri"/>
              </a:rPr>
              <a:t>is </a:t>
            </a:r>
            <a:r>
              <a:rPr lang="en-US" sz="2000" spc="-10" dirty="0">
                <a:cs typeface="Calibri"/>
              </a:rPr>
              <a:t>trained, </a:t>
            </a:r>
            <a:r>
              <a:rPr lang="en-US" sz="2000" spc="-5" dirty="0">
                <a:cs typeface="Calibri"/>
              </a:rPr>
              <a:t>the </a:t>
            </a:r>
            <a:r>
              <a:rPr lang="en-US" sz="2000" spc="-20" dirty="0">
                <a:cs typeface="Calibri"/>
              </a:rPr>
              <a:t>layers </a:t>
            </a:r>
            <a:r>
              <a:rPr lang="en-US" sz="2000" spc="-10" dirty="0">
                <a:cs typeface="Calibri"/>
              </a:rPr>
              <a:t>can </a:t>
            </a:r>
            <a:r>
              <a:rPr lang="en-US" sz="2000" spc="-5" dirty="0">
                <a:cs typeface="Calibri"/>
              </a:rPr>
              <a:t>each experience </a:t>
            </a:r>
            <a:r>
              <a:rPr lang="en-US" sz="2000" dirty="0">
                <a:cs typeface="Calibri"/>
              </a:rPr>
              <a:t>a </a:t>
            </a:r>
            <a:r>
              <a:rPr lang="en-US" sz="2000" spc="-5" dirty="0">
                <a:cs typeface="Calibri"/>
              </a:rPr>
              <a:t>type of </a:t>
            </a:r>
            <a:r>
              <a:rPr lang="en-US" sz="2000" spc="-20" dirty="0">
                <a:cs typeface="Calibri"/>
              </a:rPr>
              <a:t>“covariate</a:t>
            </a:r>
            <a:r>
              <a:rPr lang="en-US" sz="2000" spc="35" dirty="0">
                <a:cs typeface="Calibri"/>
              </a:rPr>
              <a:t> </a:t>
            </a:r>
            <a:r>
              <a:rPr lang="en-US" sz="2000" spc="5" dirty="0">
                <a:cs typeface="Calibri"/>
              </a:rPr>
              <a:t>shift”</a:t>
            </a:r>
            <a:endParaRPr lang="en-US" sz="2000" dirty="0">
              <a:cs typeface="Calibri"/>
            </a:endParaRPr>
          </a:p>
          <a:p>
            <a:pPr marL="0" marR="46990" indent="0">
              <a:lnSpc>
                <a:spcPts val="2160"/>
              </a:lnSpc>
              <a:buNone/>
            </a:pPr>
            <a:r>
              <a:rPr lang="en-US" sz="2400" spc="-5" dirty="0">
                <a:cs typeface="Calibri"/>
              </a:rPr>
              <a:t>Remember that </a:t>
            </a:r>
            <a:r>
              <a:rPr lang="en-US" sz="2400" spc="-10" dirty="0">
                <a:cs typeface="Calibri"/>
              </a:rPr>
              <a:t>normalization </a:t>
            </a:r>
            <a:r>
              <a:rPr lang="en-US" sz="2400" spc="-5" dirty="0">
                <a:cs typeface="Calibri"/>
              </a:rPr>
              <a:t>on the </a:t>
            </a:r>
            <a:r>
              <a:rPr lang="en-US" sz="2400" spc="-10" dirty="0">
                <a:cs typeface="Calibri"/>
              </a:rPr>
              <a:t>inputs </a:t>
            </a:r>
            <a:r>
              <a:rPr lang="en-US" sz="2400" spc="-5" dirty="0">
                <a:cs typeface="Calibri"/>
              </a:rPr>
              <a:t>allows </a:t>
            </a:r>
            <a:r>
              <a:rPr lang="en-US" sz="2400" spc="-15" dirty="0">
                <a:cs typeface="Calibri"/>
              </a:rPr>
              <a:t>for </a:t>
            </a:r>
            <a:r>
              <a:rPr lang="en-US" sz="2400" spc="-5" dirty="0">
                <a:cs typeface="Calibri"/>
              </a:rPr>
              <a:t>easier training of certain</a:t>
            </a:r>
            <a:r>
              <a:rPr lang="en-US" sz="2400" spc="25" dirty="0">
                <a:cs typeface="Calibri"/>
              </a:rPr>
              <a:t> </a:t>
            </a:r>
            <a:r>
              <a:rPr lang="en-US" sz="2400" spc="-5" dirty="0">
                <a:cs typeface="Calibri"/>
              </a:rPr>
              <a:t>algorithms.</a:t>
            </a:r>
            <a:endParaRPr lang="en-US" sz="2400" dirty="0">
              <a:cs typeface="Calibri"/>
            </a:endParaRPr>
          </a:p>
          <a:p>
            <a:pPr marL="457200" marR="46990" lvl="1" indent="0">
              <a:lnSpc>
                <a:spcPct val="100000"/>
              </a:lnSpc>
              <a:spcBef>
                <a:spcPts val="1000"/>
              </a:spcBef>
              <a:buNone/>
            </a:pPr>
            <a:r>
              <a:rPr lang="en-US" sz="2000" spc="-5" dirty="0">
                <a:cs typeface="Calibri"/>
              </a:rPr>
              <a:t>The </a:t>
            </a:r>
            <a:r>
              <a:rPr lang="en-US" sz="2000" dirty="0">
                <a:cs typeface="Calibri"/>
              </a:rPr>
              <a:t>same </a:t>
            </a:r>
            <a:r>
              <a:rPr lang="en-US" sz="2000" spc="-5" dirty="0">
                <a:cs typeface="Calibri"/>
              </a:rPr>
              <a:t>logic should apply </a:t>
            </a:r>
            <a:r>
              <a:rPr lang="en-US" sz="2000" spc="-15" dirty="0">
                <a:cs typeface="Calibri"/>
              </a:rPr>
              <a:t>for </a:t>
            </a:r>
            <a:r>
              <a:rPr lang="en-US" sz="2000" spc="-5" dirty="0">
                <a:cs typeface="Calibri"/>
              </a:rPr>
              <a:t>the </a:t>
            </a:r>
            <a:r>
              <a:rPr lang="en-US" sz="2000" spc="-10" dirty="0">
                <a:cs typeface="Calibri"/>
              </a:rPr>
              <a:t>activations </a:t>
            </a:r>
            <a:r>
              <a:rPr lang="en-US" sz="2000" spc="-5" dirty="0">
                <a:cs typeface="Calibri"/>
              </a:rPr>
              <a:t>in between </a:t>
            </a:r>
            <a:r>
              <a:rPr lang="en-US" sz="2000" spc="-15" dirty="0">
                <a:cs typeface="Calibri"/>
              </a:rPr>
              <a:t>layers! </a:t>
            </a:r>
            <a:r>
              <a:rPr lang="en-US" sz="2000" spc="-10" dirty="0">
                <a:cs typeface="Calibri"/>
              </a:rPr>
              <a:t>Remember </a:t>
            </a:r>
            <a:r>
              <a:rPr lang="en-US" sz="2000" spc="-5" dirty="0">
                <a:cs typeface="Calibri"/>
              </a:rPr>
              <a:t>that </a:t>
            </a:r>
            <a:r>
              <a:rPr lang="en-US" sz="2000" spc="-15" dirty="0">
                <a:cs typeface="Calibri"/>
              </a:rPr>
              <a:t>different </a:t>
            </a:r>
            <a:r>
              <a:rPr lang="en-US" sz="2000" spc="-10" dirty="0">
                <a:cs typeface="Calibri"/>
              </a:rPr>
              <a:t>batches </a:t>
            </a:r>
            <a:r>
              <a:rPr lang="en-US" sz="2000" spc="-15" dirty="0">
                <a:cs typeface="Calibri"/>
              </a:rPr>
              <a:t>generate different layer </a:t>
            </a:r>
            <a:r>
              <a:rPr lang="en-US" sz="2000" spc="-5" dirty="0">
                <a:cs typeface="Calibri"/>
              </a:rPr>
              <a:t>output</a:t>
            </a:r>
            <a:r>
              <a:rPr lang="en-US" sz="2000" spc="55" dirty="0">
                <a:cs typeface="Calibri"/>
              </a:rPr>
              <a:t> </a:t>
            </a:r>
            <a:r>
              <a:rPr lang="en-US" sz="2000" spc="-5" dirty="0">
                <a:cs typeface="Calibri"/>
              </a:rPr>
              <a:t>distributions.</a:t>
            </a:r>
          </a:p>
          <a:p>
            <a:pPr marL="0" marR="46990" indent="0">
              <a:lnSpc>
                <a:spcPts val="2160"/>
              </a:lnSpc>
              <a:buNone/>
            </a:pPr>
            <a:r>
              <a:rPr lang="en-US" sz="2400" dirty="0">
                <a:cs typeface="Calibri"/>
              </a:rPr>
              <a:t>Can act as </a:t>
            </a:r>
            <a:r>
              <a:rPr lang="en-US" sz="2400" spc="5" dirty="0">
                <a:cs typeface="Calibri"/>
              </a:rPr>
              <a:t>regularization </a:t>
            </a:r>
            <a:r>
              <a:rPr lang="en-US" sz="2400" dirty="0">
                <a:cs typeface="Calibri"/>
              </a:rPr>
              <a:t>due to noisy batch </a:t>
            </a:r>
            <a:r>
              <a:rPr lang="en-US" sz="2400" spc="-5" dirty="0">
                <a:cs typeface="Calibri"/>
              </a:rPr>
              <a:t>mean/variances</a:t>
            </a:r>
            <a:endParaRPr lang="en-US" sz="2400" dirty="0">
              <a:cs typeface="Calibri"/>
            </a:endParaRPr>
          </a:p>
          <a:p>
            <a:endParaRPr lang="en-US" sz="2400" dirty="0"/>
          </a:p>
        </p:txBody>
      </p:sp>
      <p:sp>
        <p:nvSpPr>
          <p:cNvPr id="4" name="object 6">
            <a:extLst>
              <a:ext uri="{FF2B5EF4-FFF2-40B4-BE49-F238E27FC236}">
                <a16:creationId xmlns:a16="http://schemas.microsoft.com/office/drawing/2014/main" id="{E2D9EE84-58A4-6F4C-89FE-864E7E609316}"/>
              </a:ext>
            </a:extLst>
          </p:cNvPr>
          <p:cNvSpPr/>
          <p:nvPr/>
        </p:nvSpPr>
        <p:spPr>
          <a:xfrm>
            <a:off x="7628392" y="1900900"/>
            <a:ext cx="2741425" cy="1965309"/>
          </a:xfrm>
          <a:prstGeom prst="rect">
            <a:avLst/>
          </a:prstGeom>
          <a:blipFill>
            <a:blip r:embed="rId2"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0B080D58-CDC4-9147-AB49-1E8D0345B600}"/>
              </a:ext>
            </a:extLst>
          </p:cNvPr>
          <p:cNvSpPr/>
          <p:nvPr/>
        </p:nvSpPr>
        <p:spPr>
          <a:xfrm>
            <a:off x="7054850" y="4038009"/>
            <a:ext cx="3905630" cy="20220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7440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F9CE-327F-8E4F-99B4-957F40F6BC16}"/>
              </a:ext>
            </a:extLst>
          </p:cNvPr>
          <p:cNvSpPr>
            <a:spLocks noGrp="1"/>
          </p:cNvSpPr>
          <p:nvPr>
            <p:ph type="title"/>
          </p:nvPr>
        </p:nvSpPr>
        <p:spPr/>
        <p:txBody>
          <a:bodyPr/>
          <a:lstStyle/>
          <a:p>
            <a:r>
              <a:rPr lang="en-US"/>
              <a:t>Machine Learning?</a:t>
            </a:r>
            <a:endParaRPr lang="en-US" dirty="0"/>
          </a:p>
        </p:txBody>
      </p:sp>
      <p:sp>
        <p:nvSpPr>
          <p:cNvPr id="3" name="Content Placeholder 2">
            <a:extLst>
              <a:ext uri="{FF2B5EF4-FFF2-40B4-BE49-F238E27FC236}">
                <a16:creationId xmlns:a16="http://schemas.microsoft.com/office/drawing/2014/main" id="{F28F7123-0E34-D541-ACD1-7C0608D08BD1}"/>
              </a:ext>
            </a:extLst>
          </p:cNvPr>
          <p:cNvSpPr>
            <a:spLocks noGrp="1"/>
          </p:cNvSpPr>
          <p:nvPr>
            <p:ph idx="1"/>
          </p:nvPr>
        </p:nvSpPr>
        <p:spPr>
          <a:xfrm>
            <a:off x="838200" y="1825625"/>
            <a:ext cx="10792968" cy="2404967"/>
          </a:xfrm>
        </p:spPr>
        <p:txBody>
          <a:bodyPr>
            <a:noAutofit/>
          </a:bodyPr>
          <a:lstStyle/>
          <a:p>
            <a:pPr marL="0" indent="0">
              <a:lnSpc>
                <a:spcPct val="100000"/>
              </a:lnSpc>
              <a:buNone/>
            </a:pPr>
            <a:r>
              <a:rPr lang="en-US" sz="2400" dirty="0"/>
              <a:t>Deep learning is a subset of machine learning, which is a subset of A.I.</a:t>
            </a:r>
          </a:p>
          <a:p>
            <a:pPr marL="0" indent="0">
              <a:lnSpc>
                <a:spcPct val="100000"/>
              </a:lnSpc>
              <a:buNone/>
            </a:pPr>
            <a:r>
              <a:rPr lang="en-US" sz="2400" dirty="0"/>
              <a:t>Machine learning uses algorithms to parse data, learn from that data, and make informed decisions based on what it has learned</a:t>
            </a:r>
          </a:p>
          <a:p>
            <a:pPr marL="0" indent="0">
              <a:lnSpc>
                <a:spcPct val="100000"/>
              </a:lnSpc>
              <a:buNone/>
            </a:pPr>
            <a:r>
              <a:rPr lang="en-US" sz="2400" dirty="0"/>
              <a:t>Deep learning structures algorithms in layers to create an "artificial neural network” that can learn and make intelligent decisions on its own</a:t>
            </a:r>
          </a:p>
        </p:txBody>
      </p:sp>
      <p:pic>
        <p:nvPicPr>
          <p:cNvPr id="2052" name="Picture 4" descr="How Deep Learning is Different from Machine Learning? - DataWider">
            <a:extLst>
              <a:ext uri="{FF2B5EF4-FFF2-40B4-BE49-F238E27FC236}">
                <a16:creationId xmlns:a16="http://schemas.microsoft.com/office/drawing/2014/main" id="{313282BF-64B7-3849-B866-42ADADC02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790" y="4101720"/>
            <a:ext cx="6550419" cy="275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7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37A0-3CDB-7D41-A1FF-5BD6705212F2}"/>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75313320-A5F2-9F4C-94FE-9FBB65A75804}"/>
              </a:ext>
            </a:extLst>
          </p:cNvPr>
          <p:cNvSpPr>
            <a:spLocks noGrp="1"/>
          </p:cNvSpPr>
          <p:nvPr>
            <p:ph idx="1"/>
          </p:nvPr>
        </p:nvSpPr>
        <p:spPr>
          <a:xfrm>
            <a:off x="838200" y="1825625"/>
            <a:ext cx="5257800" cy="4351338"/>
          </a:xfrm>
        </p:spPr>
        <p:txBody>
          <a:bodyPr>
            <a:noAutofit/>
          </a:bodyPr>
          <a:lstStyle/>
          <a:p>
            <a:pPr marL="0" indent="0">
              <a:lnSpc>
                <a:spcPct val="100000"/>
              </a:lnSpc>
              <a:buNone/>
            </a:pPr>
            <a:r>
              <a:rPr lang="en-US" sz="2400" dirty="0"/>
              <a:t>Pool the values in every 𝑁𝑁 × 𝑁𝑁 slice of the channels of the input and spit out either the average, maximum, or minimum of the slices with stride 𝑆𝑆.</a:t>
            </a:r>
          </a:p>
          <a:p>
            <a:pPr marL="457200" lvl="1" indent="0">
              <a:lnSpc>
                <a:spcPct val="100000"/>
              </a:lnSpc>
              <a:buNone/>
            </a:pPr>
            <a:r>
              <a:rPr lang="en-US" sz="2000" dirty="0"/>
              <a:t>Effectively a sliding window performing an avg/min/max operation over it’s area.</a:t>
            </a:r>
          </a:p>
          <a:p>
            <a:pPr marL="457200" lvl="1" indent="0">
              <a:lnSpc>
                <a:spcPct val="100000"/>
              </a:lnSpc>
              <a:buNone/>
            </a:pPr>
            <a:r>
              <a:rPr lang="en-US" sz="2000" dirty="0"/>
              <a:t>IE: The right represents two types of 2 × 2 pooling layer with a stride of 2.</a:t>
            </a:r>
          </a:p>
          <a:p>
            <a:pPr marL="0" indent="0">
              <a:lnSpc>
                <a:spcPct val="100000"/>
              </a:lnSpc>
              <a:buNone/>
            </a:pPr>
            <a:r>
              <a:rPr lang="en-US" sz="2400" dirty="0"/>
              <a:t>But why?</a:t>
            </a:r>
          </a:p>
        </p:txBody>
      </p:sp>
      <p:pic>
        <p:nvPicPr>
          <p:cNvPr id="6" name="Picture 2" descr="Image for post">
            <a:extLst>
              <a:ext uri="{FF2B5EF4-FFF2-40B4-BE49-F238E27FC236}">
                <a16:creationId xmlns:a16="http://schemas.microsoft.com/office/drawing/2014/main" id="{582724BB-E85E-C24F-8C00-78A751DF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736" y="1316736"/>
            <a:ext cx="3825461" cy="281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61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617F-E751-B141-8DAA-3D1E7D9F4520}"/>
              </a:ext>
            </a:extLst>
          </p:cNvPr>
          <p:cNvSpPr>
            <a:spLocks noGrp="1"/>
          </p:cNvSpPr>
          <p:nvPr>
            <p:ph type="title"/>
          </p:nvPr>
        </p:nvSpPr>
        <p:spPr/>
        <p:txBody>
          <a:bodyPr/>
          <a:lstStyle/>
          <a:p>
            <a:r>
              <a:rPr lang="en-US"/>
              <a:t>Pooling Layers</a:t>
            </a:r>
            <a:endParaRPr lang="en-US" dirty="0"/>
          </a:p>
        </p:txBody>
      </p:sp>
      <p:sp>
        <p:nvSpPr>
          <p:cNvPr id="3" name="Content Placeholder 2">
            <a:extLst>
              <a:ext uri="{FF2B5EF4-FFF2-40B4-BE49-F238E27FC236}">
                <a16:creationId xmlns:a16="http://schemas.microsoft.com/office/drawing/2014/main" id="{073ACCA8-0C13-F340-82F6-13161B4C7DC0}"/>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a:t>Dimensionality Reduction</a:t>
            </a:r>
          </a:p>
          <a:p>
            <a:pPr marL="457200" lvl="1" indent="0">
              <a:lnSpc>
                <a:spcPct val="100000"/>
              </a:lnSpc>
              <a:buNone/>
            </a:pPr>
            <a:r>
              <a:rPr lang="en-US" sz="2000"/>
              <a:t>This is entirely in line with everything discussed for convolutional layers.</a:t>
            </a:r>
          </a:p>
          <a:p>
            <a:pPr marL="0" indent="0">
              <a:lnSpc>
                <a:spcPct val="100000"/>
              </a:lnSpc>
              <a:buNone/>
            </a:pPr>
            <a:r>
              <a:rPr lang="en-US" sz="2400"/>
              <a:t>Positional / Rotational Invariance</a:t>
            </a:r>
          </a:p>
          <a:p>
            <a:pPr marL="457200" lvl="1" indent="0">
              <a:lnSpc>
                <a:spcPct val="100000"/>
              </a:lnSpc>
              <a:buNone/>
            </a:pPr>
            <a:r>
              <a:rPr lang="en-US" sz="2000"/>
              <a:t>If we suppose the activation maps for a given convolutional layer are affected by a change in the location of the subject in the input, then pooling these activations should lessen the impact of the change!</a:t>
            </a:r>
          </a:p>
          <a:p>
            <a:pPr marL="0" indent="0">
              <a:lnSpc>
                <a:spcPct val="100000"/>
              </a:lnSpc>
              <a:buNone/>
            </a:pPr>
            <a:r>
              <a:rPr lang="en-US" sz="2400"/>
              <a:t>Do not make them too large or you lose too much information!</a:t>
            </a:r>
          </a:p>
          <a:p>
            <a:pPr marL="0" indent="0">
              <a:lnSpc>
                <a:spcPct val="100000"/>
              </a:lnSpc>
              <a:buNone/>
            </a:pPr>
            <a:endParaRPr lang="en-US" sz="2400"/>
          </a:p>
          <a:p>
            <a:pPr marL="0" indent="0">
              <a:lnSpc>
                <a:spcPct val="100000"/>
              </a:lnSpc>
              <a:buNone/>
            </a:pPr>
            <a:endParaRPr lang="en-US" sz="2400" dirty="0"/>
          </a:p>
        </p:txBody>
      </p:sp>
      <p:sp>
        <p:nvSpPr>
          <p:cNvPr id="4" name="object 7">
            <a:extLst>
              <a:ext uri="{FF2B5EF4-FFF2-40B4-BE49-F238E27FC236}">
                <a16:creationId xmlns:a16="http://schemas.microsoft.com/office/drawing/2014/main" id="{67274A8E-FA0D-294E-B407-1A1DD73CD330}"/>
              </a:ext>
            </a:extLst>
          </p:cNvPr>
          <p:cNvSpPr/>
          <p:nvPr/>
        </p:nvSpPr>
        <p:spPr>
          <a:xfrm>
            <a:off x="7321790" y="4134484"/>
            <a:ext cx="2467355" cy="1949195"/>
          </a:xfrm>
          <a:prstGeom prst="rect">
            <a:avLst/>
          </a:prstGeom>
          <a:blipFill>
            <a:blip r:embed="rId2" cstate="print"/>
            <a:stretch>
              <a:fillRect/>
            </a:stretch>
          </a:blipFill>
        </p:spPr>
        <p:txBody>
          <a:bodyPr wrap="square" lIns="0" tIns="0" rIns="0" bIns="0" rtlCol="0"/>
          <a:lstStyle/>
          <a:p>
            <a:endParaRPr/>
          </a:p>
        </p:txBody>
      </p:sp>
      <p:pic>
        <p:nvPicPr>
          <p:cNvPr id="9218" name="Picture 2" descr="Image for post">
            <a:extLst>
              <a:ext uri="{FF2B5EF4-FFF2-40B4-BE49-F238E27FC236}">
                <a16:creationId xmlns:a16="http://schemas.microsoft.com/office/drawing/2014/main" id="{8BE0E020-E5B5-5445-818E-6A838C21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736" y="1316736"/>
            <a:ext cx="3825461" cy="281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96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84CF-0ED9-EF42-96AB-96B584682889}"/>
              </a:ext>
            </a:extLst>
          </p:cNvPr>
          <p:cNvSpPr>
            <a:spLocks noGrp="1"/>
          </p:cNvSpPr>
          <p:nvPr>
            <p:ph type="title"/>
          </p:nvPr>
        </p:nvSpPr>
        <p:spPr/>
        <p:txBody>
          <a:bodyPr/>
          <a:lstStyle/>
          <a:p>
            <a:r>
              <a:rPr lang="en-US" dirty="0"/>
              <a:t>Fully Connected Layers</a:t>
            </a:r>
          </a:p>
        </p:txBody>
      </p:sp>
      <p:sp>
        <p:nvSpPr>
          <p:cNvPr id="3" name="Content Placeholder 2">
            <a:extLst>
              <a:ext uri="{FF2B5EF4-FFF2-40B4-BE49-F238E27FC236}">
                <a16:creationId xmlns:a16="http://schemas.microsoft.com/office/drawing/2014/main" id="{8173DB1D-584C-1140-8FAA-5075293FF719}"/>
              </a:ext>
            </a:extLst>
          </p:cNvPr>
          <p:cNvSpPr>
            <a:spLocks noGrp="1"/>
          </p:cNvSpPr>
          <p:nvPr>
            <p:ph idx="1"/>
          </p:nvPr>
        </p:nvSpPr>
        <p:spPr>
          <a:xfrm>
            <a:off x="838199" y="1825625"/>
            <a:ext cx="6056377" cy="4351338"/>
          </a:xfrm>
        </p:spPr>
        <p:txBody>
          <a:bodyPr>
            <a:noAutofit/>
          </a:bodyPr>
          <a:lstStyle/>
          <a:p>
            <a:pPr marL="0" indent="0">
              <a:lnSpc>
                <a:spcPct val="100000"/>
              </a:lnSpc>
              <a:buNone/>
            </a:pPr>
            <a:r>
              <a:rPr lang="en-US" sz="2400" dirty="0"/>
              <a:t>Luckily, convolutional and pooling layers make up most of what makes convolutional neural networks unique!</a:t>
            </a:r>
          </a:p>
          <a:p>
            <a:pPr marL="0" indent="0">
              <a:lnSpc>
                <a:spcPct val="100000"/>
              </a:lnSpc>
              <a:buNone/>
            </a:pPr>
            <a:r>
              <a:rPr lang="en-US" sz="2400" dirty="0"/>
              <a:t>The fully-connected layer is simply neurons with flattened feature maps attained from the last convolution as the input.</a:t>
            </a:r>
          </a:p>
          <a:p>
            <a:pPr marL="457200" lvl="1" indent="0">
              <a:lnSpc>
                <a:spcPct val="100000"/>
              </a:lnSpc>
              <a:buNone/>
            </a:pPr>
            <a:r>
              <a:rPr lang="en-US" sz="2000" dirty="0"/>
              <a:t>Flattened, meaning, all values are concatenated into a long vector across rows and then channels.</a:t>
            </a:r>
          </a:p>
          <a:p>
            <a:pPr marL="0" indent="0">
              <a:lnSpc>
                <a:spcPct val="100000"/>
              </a:lnSpc>
              <a:buNone/>
            </a:pPr>
            <a:r>
              <a:rPr lang="en-US" sz="2400" dirty="0"/>
              <a:t>No particular way of building CNNs exists either. Use experience to guide your model building…</a:t>
            </a:r>
          </a:p>
        </p:txBody>
      </p:sp>
      <p:sp>
        <p:nvSpPr>
          <p:cNvPr id="4" name="object 6">
            <a:extLst>
              <a:ext uri="{FF2B5EF4-FFF2-40B4-BE49-F238E27FC236}">
                <a16:creationId xmlns:a16="http://schemas.microsoft.com/office/drawing/2014/main" id="{52BDCD2E-F13B-2A4D-9E3F-742E8E56DAAB}"/>
              </a:ext>
            </a:extLst>
          </p:cNvPr>
          <p:cNvSpPr/>
          <p:nvPr/>
        </p:nvSpPr>
        <p:spPr>
          <a:xfrm>
            <a:off x="6712307" y="2845609"/>
            <a:ext cx="4888381" cy="197480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70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01BF-7ECC-6A43-9374-42882D3DC052}"/>
              </a:ext>
            </a:extLst>
          </p:cNvPr>
          <p:cNvSpPr>
            <a:spLocks noGrp="1"/>
          </p:cNvSpPr>
          <p:nvPr>
            <p:ph type="title"/>
          </p:nvPr>
        </p:nvSpPr>
        <p:spPr/>
        <p:txBody>
          <a:bodyPr/>
          <a:lstStyle/>
          <a:p>
            <a:r>
              <a:rPr lang="en-US" dirty="0"/>
              <a:t>Convolutional Neural Networks</a:t>
            </a:r>
          </a:p>
        </p:txBody>
      </p:sp>
      <p:sp>
        <p:nvSpPr>
          <p:cNvPr id="4" name="object 6">
            <a:extLst>
              <a:ext uri="{FF2B5EF4-FFF2-40B4-BE49-F238E27FC236}">
                <a16:creationId xmlns:a16="http://schemas.microsoft.com/office/drawing/2014/main" id="{B769E6CF-CCF2-5044-8E45-61F195902038}"/>
              </a:ext>
            </a:extLst>
          </p:cNvPr>
          <p:cNvSpPr/>
          <p:nvPr/>
        </p:nvSpPr>
        <p:spPr>
          <a:xfrm>
            <a:off x="7132931" y="2357237"/>
            <a:ext cx="4641493" cy="2904066"/>
          </a:xfrm>
          <a:prstGeom prst="rect">
            <a:avLst/>
          </a:prstGeom>
          <a:blipFill>
            <a:blip r:embed="rId2" cstate="print"/>
            <a:stretch>
              <a:fillRect/>
            </a:stretch>
          </a:blipFill>
        </p:spPr>
        <p:txBody>
          <a:bodyPr wrap="square" lIns="0" tIns="0" rIns="0" bIns="0" rtlCol="0"/>
          <a:lstStyle/>
          <a:p>
            <a:endParaRPr/>
          </a:p>
        </p:txBody>
      </p:sp>
      <p:sp>
        <p:nvSpPr>
          <p:cNvPr id="3" name="Content Placeholder 2">
            <a:extLst>
              <a:ext uri="{FF2B5EF4-FFF2-40B4-BE49-F238E27FC236}">
                <a16:creationId xmlns:a16="http://schemas.microsoft.com/office/drawing/2014/main" id="{E3E89D1C-F2FD-044D-A27A-E6EA1A73214F}"/>
              </a:ext>
            </a:extLst>
          </p:cNvPr>
          <p:cNvSpPr>
            <a:spLocks noGrp="1"/>
          </p:cNvSpPr>
          <p:nvPr>
            <p:ph idx="1"/>
          </p:nvPr>
        </p:nvSpPr>
        <p:spPr>
          <a:xfrm>
            <a:off x="838200" y="1825625"/>
            <a:ext cx="6468467" cy="4351338"/>
          </a:xfrm>
        </p:spPr>
        <p:txBody>
          <a:bodyPr>
            <a:noAutofit/>
          </a:bodyPr>
          <a:lstStyle/>
          <a:p>
            <a:pPr marL="0" indent="0">
              <a:lnSpc>
                <a:spcPct val="100000"/>
              </a:lnSpc>
              <a:buNone/>
            </a:pPr>
            <a:r>
              <a:rPr lang="en-US" sz="2400" dirty="0"/>
              <a:t>With all of these tools in hand, we are ready to discuss convolutional neural networks! </a:t>
            </a:r>
          </a:p>
          <a:p>
            <a:pPr marL="0" indent="0">
              <a:lnSpc>
                <a:spcPct val="100000"/>
              </a:lnSpc>
              <a:buNone/>
            </a:pPr>
            <a:r>
              <a:rPr lang="en-US" sz="2400" dirty="0" err="1"/>
              <a:t>VGGNet</a:t>
            </a:r>
            <a:r>
              <a:rPr lang="en-US" sz="2400" dirty="0"/>
              <a:t> is a CNN architecture with networks that consist of just convolutional layers and pooling layers</a:t>
            </a:r>
          </a:p>
          <a:p>
            <a:pPr marL="0" indent="0">
              <a:lnSpc>
                <a:spcPct val="100000"/>
              </a:lnSpc>
              <a:buNone/>
            </a:pPr>
            <a:r>
              <a:rPr lang="en-US" sz="2400" dirty="0"/>
              <a:t>These make good study cases for people interested in convolutional neural networks. Since there is no complicated structure, it tends to be quite straightforward and used for quick training and inference!</a:t>
            </a:r>
          </a:p>
          <a:p>
            <a:pPr marL="0" indent="0">
              <a:lnSpc>
                <a:spcPct val="100000"/>
              </a:lnSpc>
              <a:buNone/>
            </a:pPr>
            <a:r>
              <a:rPr lang="en-US" sz="2400" dirty="0"/>
              <a:t>Perfect example of how features become higher level as the inputs propagate through the network.</a:t>
            </a:r>
          </a:p>
        </p:txBody>
      </p:sp>
    </p:spTree>
    <p:extLst>
      <p:ext uri="{BB962C8B-B14F-4D97-AF65-F5344CB8AC3E}">
        <p14:creationId xmlns:p14="http://schemas.microsoft.com/office/powerpoint/2010/main" val="509953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5D93-260E-9448-8508-7E8EEB9882A8}"/>
              </a:ext>
            </a:extLst>
          </p:cNvPr>
          <p:cNvSpPr>
            <a:spLocks noGrp="1"/>
          </p:cNvSpPr>
          <p:nvPr>
            <p:ph type="title"/>
          </p:nvPr>
        </p:nvSpPr>
        <p:spPr/>
        <p:txBody>
          <a:bodyPr/>
          <a:lstStyle/>
          <a:p>
            <a:r>
              <a:rPr lang="en-US" dirty="0"/>
              <a:t>What Does A CNN Learn?</a:t>
            </a:r>
          </a:p>
        </p:txBody>
      </p:sp>
      <p:sp>
        <p:nvSpPr>
          <p:cNvPr id="6" name="object 6">
            <a:extLst>
              <a:ext uri="{FF2B5EF4-FFF2-40B4-BE49-F238E27FC236}">
                <a16:creationId xmlns:a16="http://schemas.microsoft.com/office/drawing/2014/main" id="{6B353C2B-FDD7-B943-9013-E3B68897F8C6}"/>
              </a:ext>
            </a:extLst>
          </p:cNvPr>
          <p:cNvSpPr/>
          <p:nvPr/>
        </p:nvSpPr>
        <p:spPr>
          <a:xfrm>
            <a:off x="1914144" y="1845564"/>
            <a:ext cx="8423147" cy="402335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485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2E3-7DAA-8C44-9551-5C22A9E13650}"/>
              </a:ext>
            </a:extLst>
          </p:cNvPr>
          <p:cNvSpPr>
            <a:spLocks noGrp="1"/>
          </p:cNvSpPr>
          <p:nvPr>
            <p:ph type="title"/>
          </p:nvPr>
        </p:nvSpPr>
        <p:spPr/>
        <p:txBody>
          <a:bodyPr/>
          <a:lstStyle/>
          <a:p>
            <a:r>
              <a:rPr lang="en-US" dirty="0"/>
              <a:t>Common CNN Applications</a:t>
            </a:r>
          </a:p>
        </p:txBody>
      </p:sp>
      <p:sp>
        <p:nvSpPr>
          <p:cNvPr id="3" name="Content Placeholder 2">
            <a:extLst>
              <a:ext uri="{FF2B5EF4-FFF2-40B4-BE49-F238E27FC236}">
                <a16:creationId xmlns:a16="http://schemas.microsoft.com/office/drawing/2014/main" id="{9C4FB3EF-54CF-8D42-8B22-16232583BACF}"/>
              </a:ext>
            </a:extLst>
          </p:cNvPr>
          <p:cNvSpPr>
            <a:spLocks noGrp="1"/>
          </p:cNvSpPr>
          <p:nvPr>
            <p:ph idx="1"/>
          </p:nvPr>
        </p:nvSpPr>
        <p:spPr>
          <a:xfrm>
            <a:off x="838200" y="1825625"/>
            <a:ext cx="5257800" cy="4351338"/>
          </a:xfrm>
        </p:spPr>
        <p:txBody>
          <a:bodyPr>
            <a:normAutofit/>
          </a:bodyPr>
          <a:lstStyle/>
          <a:p>
            <a:pPr marL="0" indent="0">
              <a:lnSpc>
                <a:spcPct val="100000"/>
              </a:lnSpc>
              <a:buNone/>
            </a:pPr>
            <a:r>
              <a:rPr lang="en-US" sz="2400" dirty="0"/>
              <a:t>Feature Extraction</a:t>
            </a:r>
          </a:p>
          <a:p>
            <a:pPr marL="0" indent="0">
              <a:lnSpc>
                <a:spcPct val="100000"/>
              </a:lnSpc>
              <a:buNone/>
            </a:pPr>
            <a:r>
              <a:rPr lang="en-US" sz="2400" dirty="0"/>
              <a:t>Image Classification</a:t>
            </a:r>
          </a:p>
          <a:p>
            <a:pPr marL="0" indent="0">
              <a:lnSpc>
                <a:spcPct val="100000"/>
              </a:lnSpc>
              <a:buNone/>
            </a:pPr>
            <a:r>
              <a:rPr lang="en-US" sz="2400" dirty="0"/>
              <a:t>Scene Labeling (Segmentation)</a:t>
            </a:r>
          </a:p>
          <a:p>
            <a:pPr marL="0" indent="0">
              <a:lnSpc>
                <a:spcPct val="100000"/>
              </a:lnSpc>
              <a:buNone/>
            </a:pPr>
            <a:r>
              <a:rPr lang="en-US" sz="2400" dirty="0"/>
              <a:t>Image Generation</a:t>
            </a:r>
          </a:p>
          <a:p>
            <a:pPr marL="0" indent="0">
              <a:lnSpc>
                <a:spcPct val="100000"/>
              </a:lnSpc>
              <a:buNone/>
            </a:pPr>
            <a:r>
              <a:rPr lang="en-US" sz="2400" dirty="0"/>
              <a:t>Image Analysis</a:t>
            </a:r>
          </a:p>
        </p:txBody>
      </p:sp>
      <p:sp>
        <p:nvSpPr>
          <p:cNvPr id="4" name="object 6">
            <a:extLst>
              <a:ext uri="{FF2B5EF4-FFF2-40B4-BE49-F238E27FC236}">
                <a16:creationId xmlns:a16="http://schemas.microsoft.com/office/drawing/2014/main" id="{F3194862-D8BA-EA42-ACAC-D31B435686CF}"/>
              </a:ext>
            </a:extLst>
          </p:cNvPr>
          <p:cNvSpPr/>
          <p:nvPr/>
        </p:nvSpPr>
        <p:spPr>
          <a:xfrm>
            <a:off x="6096000" y="1825625"/>
            <a:ext cx="4937759" cy="38054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00979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7AED-240A-B44E-9E37-EBC24F9994FD}"/>
              </a:ext>
            </a:extLst>
          </p:cNvPr>
          <p:cNvSpPr>
            <a:spLocks noGrp="1"/>
          </p:cNvSpPr>
          <p:nvPr>
            <p:ph type="title"/>
          </p:nvPr>
        </p:nvSpPr>
        <p:spPr/>
        <p:txBody>
          <a:bodyPr/>
          <a:lstStyle/>
          <a:p>
            <a:r>
              <a:rPr lang="en-US" dirty="0"/>
              <a:t>More on CNN</a:t>
            </a:r>
          </a:p>
        </p:txBody>
      </p:sp>
      <p:sp>
        <p:nvSpPr>
          <p:cNvPr id="3" name="Content Placeholder 2">
            <a:extLst>
              <a:ext uri="{FF2B5EF4-FFF2-40B4-BE49-F238E27FC236}">
                <a16:creationId xmlns:a16="http://schemas.microsoft.com/office/drawing/2014/main" id="{65DDFA09-5176-3C4B-AC33-D13FC66843E7}"/>
              </a:ext>
            </a:extLst>
          </p:cNvPr>
          <p:cNvSpPr>
            <a:spLocks noGrp="1"/>
          </p:cNvSpPr>
          <p:nvPr>
            <p:ph idx="1"/>
          </p:nvPr>
        </p:nvSpPr>
        <p:spPr/>
        <p:txBody>
          <a:bodyPr/>
          <a:lstStyle/>
          <a:p>
            <a:pPr marL="0" indent="0">
              <a:lnSpc>
                <a:spcPct val="100000"/>
              </a:lnSpc>
              <a:buNone/>
            </a:pPr>
            <a:r>
              <a:rPr lang="en-US" sz="2400" dirty="0"/>
              <a:t>Read more on </a:t>
            </a:r>
            <a:r>
              <a:rPr lang="en-US" sz="2400" dirty="0">
                <a:hlinkClick r:id="rId2"/>
              </a:rPr>
              <a:t>CNN architectures</a:t>
            </a:r>
            <a:r>
              <a:rPr lang="en-US" sz="2400" dirty="0"/>
              <a:t> (advanced):</a:t>
            </a:r>
          </a:p>
          <a:p>
            <a:pPr marL="457200" lvl="1" indent="0">
              <a:lnSpc>
                <a:spcPct val="100000"/>
              </a:lnSpc>
              <a:buNone/>
            </a:pPr>
            <a:r>
              <a:rPr lang="en-US" sz="2000" dirty="0" err="1"/>
              <a:t>LeNet</a:t>
            </a:r>
            <a:endParaRPr lang="en-US" sz="2000" dirty="0"/>
          </a:p>
          <a:p>
            <a:pPr marL="457200" lvl="1" indent="0">
              <a:lnSpc>
                <a:spcPct val="100000"/>
              </a:lnSpc>
              <a:buNone/>
            </a:pPr>
            <a:r>
              <a:rPr lang="en-US" sz="2000" dirty="0" err="1"/>
              <a:t>AlexNet</a:t>
            </a:r>
            <a:endParaRPr lang="en-US" sz="2000" dirty="0"/>
          </a:p>
          <a:p>
            <a:pPr marL="457200" lvl="1" indent="0">
              <a:lnSpc>
                <a:spcPct val="100000"/>
              </a:lnSpc>
              <a:buNone/>
            </a:pPr>
            <a:r>
              <a:rPr lang="en-US" sz="2000" dirty="0" err="1"/>
              <a:t>ZFNet</a:t>
            </a:r>
            <a:endParaRPr lang="en-US" sz="2000" dirty="0"/>
          </a:p>
          <a:p>
            <a:pPr marL="457200" lvl="1" indent="0">
              <a:lnSpc>
                <a:spcPct val="100000"/>
              </a:lnSpc>
              <a:buNone/>
            </a:pPr>
            <a:r>
              <a:rPr lang="en-US" sz="2000" dirty="0" err="1"/>
              <a:t>GoogLeNet</a:t>
            </a:r>
            <a:endParaRPr lang="en-US" sz="2000" dirty="0"/>
          </a:p>
          <a:p>
            <a:pPr marL="457200" lvl="1" indent="0">
              <a:lnSpc>
                <a:spcPct val="100000"/>
              </a:lnSpc>
              <a:buNone/>
            </a:pPr>
            <a:r>
              <a:rPr lang="en-US" sz="2000" dirty="0" err="1"/>
              <a:t>VGGNet</a:t>
            </a:r>
            <a:endParaRPr lang="en-US" sz="2000" dirty="0"/>
          </a:p>
        </p:txBody>
      </p:sp>
    </p:spTree>
    <p:extLst>
      <p:ext uri="{BB962C8B-B14F-4D97-AF65-F5344CB8AC3E}">
        <p14:creationId xmlns:p14="http://schemas.microsoft.com/office/powerpoint/2010/main" val="115701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61B68E09-680C-2D4E-B2ED-161CE690C16E}"/>
              </a:ext>
            </a:extLst>
          </p:cNvPr>
          <p:cNvSpPr>
            <a:spLocks noGrp="1"/>
          </p:cNvSpPr>
          <p:nvPr>
            <p:ph type="title"/>
          </p:nvPr>
        </p:nvSpPr>
        <p:spPr>
          <a:xfrm>
            <a:off x="1245072" y="1289765"/>
            <a:ext cx="3651101" cy="4270963"/>
          </a:xfrm>
        </p:spPr>
        <p:txBody>
          <a:bodyPr anchor="ctr">
            <a:normAutofit/>
          </a:bodyPr>
          <a:lstStyle/>
          <a:p>
            <a:pPr algn="ctr"/>
            <a:r>
              <a:rPr lang="en-US" sz="6000" dirty="0" err="1">
                <a:solidFill>
                  <a:schemeClr val="bg1"/>
                </a:solidFill>
              </a:rPr>
              <a:t>PyTorch</a:t>
            </a:r>
            <a:endParaRPr lang="en-US" sz="60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A9CC555-764A-924E-94F6-B651DF2152AC}"/>
              </a:ext>
            </a:extLst>
          </p:cNvPr>
          <p:cNvSpPr>
            <a:spLocks noGrp="1"/>
          </p:cNvSpPr>
          <p:nvPr>
            <p:ph idx="1"/>
          </p:nvPr>
        </p:nvSpPr>
        <p:spPr>
          <a:xfrm>
            <a:off x="6397039" y="381935"/>
            <a:ext cx="4685916" cy="5974415"/>
          </a:xfrm>
        </p:spPr>
        <p:txBody>
          <a:bodyPr anchor="ctr">
            <a:normAutofit/>
          </a:bodyPr>
          <a:lstStyle/>
          <a:p>
            <a:pPr marL="0" indent="0">
              <a:lnSpc>
                <a:spcPct val="100000"/>
              </a:lnSpc>
              <a:buNone/>
            </a:pPr>
            <a:r>
              <a:rPr lang="en-US" sz="2400" dirty="0"/>
              <a:t>It’s a Python-based scientific computing package</a:t>
            </a:r>
          </a:p>
          <a:p>
            <a:pPr marL="0" indent="0">
              <a:lnSpc>
                <a:spcPct val="100000"/>
              </a:lnSpc>
              <a:buNone/>
            </a:pPr>
            <a:r>
              <a:rPr lang="en-US" sz="2400" dirty="0"/>
              <a:t>A replacement for NumPy to use the power of GPUs</a:t>
            </a:r>
          </a:p>
          <a:p>
            <a:pPr marL="0" indent="0">
              <a:lnSpc>
                <a:spcPct val="100000"/>
              </a:lnSpc>
              <a:buNone/>
            </a:pPr>
            <a:r>
              <a:rPr lang="en-US" sz="2400" dirty="0"/>
              <a:t>A deep learning research platform that provides maximum flexibility and speed</a:t>
            </a:r>
          </a:p>
          <a:p>
            <a:pPr>
              <a:lnSpc>
                <a:spcPct val="100000"/>
              </a:lnSpc>
            </a:pPr>
            <a:endParaRPr lang="en-US" sz="2400" dirty="0"/>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1026" name="Picture 2" descr="PyTorch">
            <a:extLst>
              <a:ext uri="{FF2B5EF4-FFF2-40B4-BE49-F238E27FC236}">
                <a16:creationId xmlns:a16="http://schemas.microsoft.com/office/drawing/2014/main" id="{F1D0419B-6D4D-9941-94FA-20CAE8E5D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685" y="4244739"/>
            <a:ext cx="1619507" cy="161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82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3195EE23-A893-9643-B2CE-B15E5D79EDA6}"/>
              </a:ext>
            </a:extLst>
          </p:cNvPr>
          <p:cNvSpPr>
            <a:spLocks noGrp="1"/>
          </p:cNvSpPr>
          <p:nvPr>
            <p:ph type="title"/>
          </p:nvPr>
        </p:nvSpPr>
        <p:spPr>
          <a:xfrm>
            <a:off x="1245072" y="1289765"/>
            <a:ext cx="3651101" cy="4270963"/>
          </a:xfrm>
        </p:spPr>
        <p:txBody>
          <a:bodyPr anchor="ctr">
            <a:normAutofit/>
          </a:bodyPr>
          <a:lstStyle/>
          <a:p>
            <a:pPr algn="ctr"/>
            <a:r>
              <a:rPr lang="en-US" sz="6000" dirty="0">
                <a:solidFill>
                  <a:schemeClr val="bg1"/>
                </a:solidFill>
              </a:rPr>
              <a:t>Tensors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82CCBE5-83E0-364D-B7FA-159509E108AB}"/>
              </a:ext>
            </a:extLst>
          </p:cNvPr>
          <p:cNvSpPr>
            <a:spLocks noGrp="1"/>
          </p:cNvSpPr>
          <p:nvPr>
            <p:ph idx="1"/>
          </p:nvPr>
        </p:nvSpPr>
        <p:spPr>
          <a:xfrm>
            <a:off x="6062168" y="381935"/>
            <a:ext cx="5579723" cy="2987207"/>
          </a:xfrm>
        </p:spPr>
        <p:txBody>
          <a:bodyPr anchor="ctr">
            <a:noAutofit/>
          </a:bodyPr>
          <a:lstStyle/>
          <a:p>
            <a:pPr marL="0" indent="0">
              <a:lnSpc>
                <a:spcPct val="100000"/>
              </a:lnSpc>
              <a:buNone/>
            </a:pPr>
            <a:r>
              <a:rPr lang="en-US" sz="2400" dirty="0"/>
              <a:t>Tensors are similar to NumPy’s </a:t>
            </a:r>
            <a:r>
              <a:rPr lang="en-US" sz="2400" dirty="0" err="1"/>
              <a:t>ndarrays</a:t>
            </a:r>
            <a:r>
              <a:rPr lang="en-US" sz="2400" dirty="0"/>
              <a:t>, with the addition being that Tensors can also be used on a GPU to accelerate computing</a:t>
            </a:r>
          </a:p>
          <a:p>
            <a:pPr marL="0" indent="0">
              <a:lnSpc>
                <a:spcPct val="100000"/>
              </a:lnSpc>
              <a:buNone/>
            </a:pPr>
            <a:r>
              <a:rPr lang="en-US" sz="2400" dirty="0">
                <a:cs typeface="Calibri"/>
              </a:rPr>
              <a:t>Essentially a representation of data </a:t>
            </a:r>
            <a:r>
              <a:rPr lang="en-US" sz="2400" spc="-5" dirty="0">
                <a:cs typeface="Calibri"/>
              </a:rPr>
              <a:t>AND linear </a:t>
            </a:r>
            <a:r>
              <a:rPr lang="en-US" sz="2400" spc="-15" dirty="0">
                <a:cs typeface="Calibri"/>
              </a:rPr>
              <a:t>transformations, </a:t>
            </a:r>
            <a:r>
              <a:rPr lang="en-US" sz="2400" spc="-5" dirty="0">
                <a:cs typeface="Calibri"/>
              </a:rPr>
              <a:t>both of </a:t>
            </a:r>
            <a:r>
              <a:rPr lang="en-US" sz="2400" dirty="0">
                <a:cs typeface="Calibri"/>
              </a:rPr>
              <a:t>which </a:t>
            </a:r>
            <a:r>
              <a:rPr lang="en-US" sz="2400" spc="-15" dirty="0">
                <a:cs typeface="Calibri"/>
              </a:rPr>
              <a:t>form </a:t>
            </a:r>
            <a:r>
              <a:rPr lang="en-US" sz="2400" dirty="0">
                <a:cs typeface="Calibri"/>
              </a:rPr>
              <a:t>the </a:t>
            </a:r>
            <a:r>
              <a:rPr lang="en-US" sz="2400" spc="-20" dirty="0">
                <a:cs typeface="Calibri"/>
              </a:rPr>
              <a:t>core </a:t>
            </a:r>
            <a:r>
              <a:rPr lang="en-US" sz="2400" spc="-5" dirty="0">
                <a:cs typeface="Calibri"/>
              </a:rPr>
              <a:t>of </a:t>
            </a:r>
            <a:r>
              <a:rPr lang="en-US" sz="2400" spc="-10" dirty="0">
                <a:cs typeface="Calibri"/>
              </a:rPr>
              <a:t>most </a:t>
            </a:r>
            <a:r>
              <a:rPr lang="en-US" sz="2400" spc="-5" dirty="0">
                <a:cs typeface="Calibri"/>
              </a:rPr>
              <a:t>learning algorithms.</a:t>
            </a:r>
            <a:endParaRPr lang="en-US" sz="2400" dirty="0"/>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4" name="object 6">
            <a:extLst>
              <a:ext uri="{FF2B5EF4-FFF2-40B4-BE49-F238E27FC236}">
                <a16:creationId xmlns:a16="http://schemas.microsoft.com/office/drawing/2014/main" id="{8D796655-D65E-A946-8833-43BFCB2F72B9}"/>
              </a:ext>
            </a:extLst>
          </p:cNvPr>
          <p:cNvSpPr/>
          <p:nvPr/>
        </p:nvSpPr>
        <p:spPr>
          <a:xfrm>
            <a:off x="6250285" y="3456774"/>
            <a:ext cx="4884908" cy="33135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9508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96880ADD-A881-1443-8BA6-7C9F537B77EF}"/>
              </a:ext>
            </a:extLst>
          </p:cNvPr>
          <p:cNvSpPr>
            <a:spLocks noGrp="1"/>
          </p:cNvSpPr>
          <p:nvPr>
            <p:ph type="title"/>
          </p:nvPr>
        </p:nvSpPr>
        <p:spPr>
          <a:xfrm>
            <a:off x="1245072" y="1289765"/>
            <a:ext cx="3651101" cy="4270963"/>
          </a:xfrm>
        </p:spPr>
        <p:txBody>
          <a:bodyPr anchor="ctr">
            <a:normAutofit/>
          </a:bodyPr>
          <a:lstStyle/>
          <a:p>
            <a:pPr algn="ctr"/>
            <a:r>
              <a:rPr lang="en-US" sz="6000" dirty="0">
                <a:solidFill>
                  <a:schemeClr val="bg1"/>
                </a:solidFill>
              </a:rPr>
              <a:t>Pipeline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D4FB613-1B0D-9541-889F-207672EBCEEC}"/>
              </a:ext>
            </a:extLst>
          </p:cNvPr>
          <p:cNvSpPr>
            <a:spLocks noGrp="1"/>
          </p:cNvSpPr>
          <p:nvPr>
            <p:ph idx="1"/>
          </p:nvPr>
        </p:nvSpPr>
        <p:spPr>
          <a:xfrm>
            <a:off x="6397039" y="381935"/>
            <a:ext cx="4685916" cy="5974415"/>
          </a:xfrm>
        </p:spPr>
        <p:txBody>
          <a:bodyPr anchor="ctr">
            <a:normAutofit/>
          </a:bodyPr>
          <a:lstStyle/>
          <a:p>
            <a:pPr marL="0" indent="0">
              <a:lnSpc>
                <a:spcPct val="100000"/>
              </a:lnSpc>
              <a:buNone/>
            </a:pPr>
            <a:r>
              <a:rPr lang="en-US" sz="2400" dirty="0" err="1"/>
              <a:t>PyTorch</a:t>
            </a:r>
            <a:r>
              <a:rPr lang="en-US" sz="2400" dirty="0"/>
              <a:t> provides the elegantly designed modules and classes, including </a:t>
            </a:r>
            <a:r>
              <a:rPr lang="en-US" sz="2400" dirty="0" err="1"/>
              <a:t>torch.nn</a:t>
            </a:r>
            <a:r>
              <a:rPr lang="en-US" sz="2400" dirty="0"/>
              <a:t>, to help you create and train neural networks.</a:t>
            </a:r>
          </a:p>
          <a:p>
            <a:pPr marL="0" indent="0">
              <a:lnSpc>
                <a:spcPct val="100000"/>
              </a:lnSpc>
              <a:buNone/>
            </a:pPr>
            <a:r>
              <a:rPr lang="en-US" sz="2400" dirty="0"/>
              <a:t>An </a:t>
            </a:r>
            <a:r>
              <a:rPr lang="en-US" sz="2400" dirty="0" err="1"/>
              <a:t>nn.Module</a:t>
            </a:r>
            <a:r>
              <a:rPr lang="en-US" sz="2400" dirty="0"/>
              <a:t> contains layers, and a method forward(input) that returns the output.</a:t>
            </a:r>
          </a:p>
          <a:p>
            <a:pPr marL="0" indent="0">
              <a:lnSpc>
                <a:spcPct val="100000"/>
              </a:lnSpc>
              <a:buNone/>
            </a:pPr>
            <a:r>
              <a:rPr lang="en-US" sz="2400" dirty="0"/>
              <a:t>Follow </a:t>
            </a:r>
            <a:r>
              <a:rPr lang="en-US" sz="2400" dirty="0">
                <a:hlinkClick r:id="rId2"/>
              </a:rPr>
              <a:t>this tutorial</a:t>
            </a:r>
            <a:r>
              <a:rPr lang="en-US" sz="2400" dirty="0"/>
              <a:t>.</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858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E0F5-CE4D-E440-A2D9-5C961E18CE4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6BD86A78-B62B-1A4F-85FD-A7EBE24FE327}"/>
              </a:ext>
            </a:extLst>
          </p:cNvPr>
          <p:cNvSpPr>
            <a:spLocks noGrp="1"/>
          </p:cNvSpPr>
          <p:nvPr>
            <p:ph idx="1"/>
          </p:nvPr>
        </p:nvSpPr>
        <p:spPr>
          <a:xfrm>
            <a:off x="838200" y="1825625"/>
            <a:ext cx="4991100" cy="4351338"/>
          </a:xfrm>
        </p:spPr>
        <p:txBody>
          <a:bodyPr>
            <a:normAutofit/>
          </a:bodyPr>
          <a:lstStyle/>
          <a:p>
            <a:pPr marL="0" marR="18415" indent="0">
              <a:lnSpc>
                <a:spcPct val="100000"/>
              </a:lnSpc>
              <a:buNone/>
            </a:pPr>
            <a:r>
              <a:rPr lang="en-US" sz="2400" spc="-5" dirty="0">
                <a:cs typeface="Calibri"/>
              </a:rPr>
              <a:t>Deep learning isn’t new, but it has </a:t>
            </a:r>
            <a:r>
              <a:rPr lang="en-US" sz="2400" dirty="0">
                <a:cs typeface="Calibri"/>
              </a:rPr>
              <a:t>very </a:t>
            </a:r>
            <a:r>
              <a:rPr lang="en-US" sz="2400" spc="-15" dirty="0">
                <a:cs typeface="Calibri"/>
              </a:rPr>
              <a:t>gotten </a:t>
            </a:r>
            <a:r>
              <a:rPr lang="en-US" sz="2400" dirty="0">
                <a:cs typeface="Calibri"/>
              </a:rPr>
              <a:t>a </a:t>
            </a:r>
            <a:r>
              <a:rPr lang="en-US" sz="2400" spc="-5" dirty="0">
                <a:cs typeface="Calibri"/>
              </a:rPr>
              <a:t>lot of </a:t>
            </a:r>
            <a:r>
              <a:rPr lang="en-US" sz="2400" spc="-10" dirty="0">
                <a:cs typeface="Calibri"/>
              </a:rPr>
              <a:t>traction </a:t>
            </a:r>
            <a:r>
              <a:rPr lang="en-US" sz="2400" spc="-5" dirty="0">
                <a:cs typeface="Calibri"/>
              </a:rPr>
              <a:t>due </a:t>
            </a:r>
            <a:r>
              <a:rPr lang="en-US" sz="2400" spc="-15" dirty="0">
                <a:cs typeface="Calibri"/>
              </a:rPr>
              <a:t>to </a:t>
            </a:r>
            <a:r>
              <a:rPr lang="en-US" sz="2400" spc="-10" dirty="0">
                <a:cs typeface="Calibri"/>
              </a:rPr>
              <a:t>improvements </a:t>
            </a:r>
            <a:r>
              <a:rPr lang="en-US" sz="2400" dirty="0">
                <a:cs typeface="Calibri"/>
              </a:rPr>
              <a:t>in </a:t>
            </a:r>
            <a:r>
              <a:rPr lang="en-US" sz="2400" spc="-10" dirty="0">
                <a:cs typeface="Calibri"/>
              </a:rPr>
              <a:t>evaluating </a:t>
            </a:r>
            <a:r>
              <a:rPr lang="en-US" sz="2400" spc="-5" dirty="0">
                <a:cs typeface="Calibri"/>
              </a:rPr>
              <a:t>generic </a:t>
            </a:r>
            <a:r>
              <a:rPr lang="en-US" sz="2400" spc="-10" dirty="0">
                <a:cs typeface="Calibri"/>
              </a:rPr>
              <a:t>optimization</a:t>
            </a:r>
            <a:r>
              <a:rPr lang="en-US" sz="2400" spc="-25" dirty="0">
                <a:cs typeface="Calibri"/>
              </a:rPr>
              <a:t> </a:t>
            </a:r>
            <a:r>
              <a:rPr lang="en-US" sz="2400" spc="-10" dirty="0">
                <a:cs typeface="Calibri"/>
              </a:rPr>
              <a:t>problems.</a:t>
            </a:r>
            <a:endParaRPr lang="en-US" sz="2400" dirty="0">
              <a:cs typeface="Calibri"/>
            </a:endParaRPr>
          </a:p>
          <a:p>
            <a:pPr marL="0" marR="5080" indent="0">
              <a:lnSpc>
                <a:spcPct val="100000"/>
              </a:lnSpc>
              <a:buNone/>
            </a:pPr>
            <a:r>
              <a:rPr lang="en-US" sz="2400" dirty="0">
                <a:cs typeface="Calibri"/>
              </a:rPr>
              <a:t>Deep learning attempts </a:t>
            </a:r>
            <a:r>
              <a:rPr lang="en-US" sz="2400" spc="-15" dirty="0">
                <a:cs typeface="Calibri"/>
              </a:rPr>
              <a:t>to </a:t>
            </a:r>
            <a:r>
              <a:rPr lang="en-US" sz="2400" spc="-10" dirty="0">
                <a:cs typeface="Calibri"/>
              </a:rPr>
              <a:t>represent </a:t>
            </a:r>
            <a:r>
              <a:rPr lang="en-US" sz="2400" spc="-5" dirty="0">
                <a:cs typeface="Calibri"/>
              </a:rPr>
              <a:t>something </a:t>
            </a:r>
            <a:r>
              <a:rPr lang="en-US" sz="2400" dirty="0">
                <a:cs typeface="Calibri"/>
              </a:rPr>
              <a:t>with </a:t>
            </a:r>
            <a:r>
              <a:rPr lang="en-US" sz="2400" spc="-10" dirty="0">
                <a:cs typeface="Calibri"/>
              </a:rPr>
              <a:t>high-level </a:t>
            </a:r>
            <a:r>
              <a:rPr lang="en-US" sz="2400" spc="-15" dirty="0">
                <a:cs typeface="Calibri"/>
              </a:rPr>
              <a:t>features </a:t>
            </a:r>
            <a:r>
              <a:rPr lang="en-US" sz="2400" dirty="0">
                <a:cs typeface="Calibri"/>
              </a:rPr>
              <a:t>as a </a:t>
            </a:r>
            <a:r>
              <a:rPr lang="en-US" sz="2400" spc="-5" dirty="0">
                <a:cs typeface="Calibri"/>
              </a:rPr>
              <a:t>collection of </a:t>
            </a:r>
            <a:r>
              <a:rPr lang="en-US" sz="2400" spc="-10" dirty="0">
                <a:cs typeface="Calibri"/>
              </a:rPr>
              <a:t>lower-level</a:t>
            </a:r>
            <a:r>
              <a:rPr lang="en-US" sz="2400" spc="-15" dirty="0">
                <a:cs typeface="Calibri"/>
              </a:rPr>
              <a:t> features.</a:t>
            </a:r>
            <a:endParaRPr lang="en-US" sz="2400" dirty="0">
              <a:cs typeface="Calibri"/>
            </a:endParaRPr>
          </a:p>
          <a:p>
            <a:pPr marL="0" indent="0">
              <a:lnSpc>
                <a:spcPct val="100000"/>
              </a:lnSpc>
              <a:buNone/>
            </a:pPr>
            <a:r>
              <a:rPr lang="en-US" sz="2400" dirty="0"/>
              <a:t>Deep learning resembles the neural connections that exist in the human brain.</a:t>
            </a:r>
          </a:p>
        </p:txBody>
      </p:sp>
      <p:pic>
        <p:nvPicPr>
          <p:cNvPr id="5" name="Picture 2" descr="What's the difference between Artificial Intelligence (AI), Machine Learning, and Deep Learning?">
            <a:extLst>
              <a:ext uri="{FF2B5EF4-FFF2-40B4-BE49-F238E27FC236}">
                <a16:creationId xmlns:a16="http://schemas.microsoft.com/office/drawing/2014/main" id="{9C5C34F0-D882-FB40-A7FF-AF9C820F5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12748"/>
            <a:ext cx="6096549" cy="403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21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09D0D-AE28-D449-A471-248E7C4C4B06}"/>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What else?</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36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4837-EA4D-8841-A25A-1B49C963FD83}"/>
              </a:ext>
            </a:extLst>
          </p:cNvPr>
          <p:cNvSpPr>
            <a:spLocks noGrp="1"/>
          </p:cNvSpPr>
          <p:nvPr>
            <p:ph type="title"/>
          </p:nvPr>
        </p:nvSpPr>
        <p:spPr/>
        <p:txBody>
          <a:bodyPr/>
          <a:lstStyle/>
          <a:p>
            <a:r>
              <a:rPr lang="en-US" dirty="0"/>
              <a:t>Dataset Considerations</a:t>
            </a:r>
          </a:p>
        </p:txBody>
      </p:sp>
      <p:sp>
        <p:nvSpPr>
          <p:cNvPr id="3" name="Content Placeholder 2">
            <a:extLst>
              <a:ext uri="{FF2B5EF4-FFF2-40B4-BE49-F238E27FC236}">
                <a16:creationId xmlns:a16="http://schemas.microsoft.com/office/drawing/2014/main" id="{6F99D609-483E-B04A-A8C6-92D2738317A0}"/>
              </a:ext>
            </a:extLst>
          </p:cNvPr>
          <p:cNvSpPr>
            <a:spLocks noGrp="1"/>
          </p:cNvSpPr>
          <p:nvPr>
            <p:ph idx="1"/>
          </p:nvPr>
        </p:nvSpPr>
        <p:spPr>
          <a:xfrm>
            <a:off x="838200" y="1825625"/>
            <a:ext cx="5526024" cy="4351338"/>
          </a:xfrm>
        </p:spPr>
        <p:txBody>
          <a:bodyPr>
            <a:normAutofit/>
          </a:bodyPr>
          <a:lstStyle/>
          <a:p>
            <a:pPr marL="0" indent="0">
              <a:lnSpc>
                <a:spcPct val="100000"/>
              </a:lnSpc>
              <a:buNone/>
            </a:pPr>
            <a:r>
              <a:rPr lang="en-US" sz="2400" dirty="0"/>
              <a:t>Insufficient Intra/Inter – Class Variation</a:t>
            </a:r>
          </a:p>
          <a:p>
            <a:pPr marL="457200" lvl="1" indent="0">
              <a:lnSpc>
                <a:spcPct val="100000"/>
              </a:lnSpc>
              <a:buNone/>
            </a:pPr>
            <a:r>
              <a:rPr lang="en-US" sz="2000" dirty="0"/>
              <a:t>Symptoms:</a:t>
            </a:r>
          </a:p>
          <a:p>
            <a:pPr marL="914400" lvl="2" indent="0">
              <a:lnSpc>
                <a:spcPct val="100000"/>
              </a:lnSpc>
              <a:buNone/>
            </a:pPr>
            <a:r>
              <a:rPr lang="en-US" sz="1600" dirty="0"/>
              <a:t>Good Training and Testing Accuracy</a:t>
            </a:r>
          </a:p>
          <a:p>
            <a:pPr marL="914400" lvl="2" indent="0">
              <a:lnSpc>
                <a:spcPct val="100000"/>
              </a:lnSpc>
              <a:buNone/>
            </a:pPr>
            <a:r>
              <a:rPr lang="en-US" sz="1600" dirty="0"/>
              <a:t>Bad Generalization when Dataset Resampled</a:t>
            </a:r>
          </a:p>
          <a:p>
            <a:pPr marL="457200" lvl="1" indent="0">
              <a:lnSpc>
                <a:spcPct val="100000"/>
              </a:lnSpc>
              <a:buNone/>
            </a:pPr>
            <a:r>
              <a:rPr lang="en-US" sz="2000" dirty="0"/>
              <a:t>Remedies:</a:t>
            </a:r>
          </a:p>
          <a:p>
            <a:pPr marL="914400" lvl="2" indent="0">
              <a:lnSpc>
                <a:spcPct val="100000"/>
              </a:lnSpc>
              <a:buNone/>
            </a:pPr>
            <a:r>
              <a:rPr lang="en-US" sz="1600" dirty="0"/>
              <a:t>Re-sampling Data / Data Augmentation</a:t>
            </a:r>
          </a:p>
          <a:p>
            <a:pPr marL="914400" lvl="2" indent="0">
              <a:lnSpc>
                <a:spcPct val="100000"/>
              </a:lnSpc>
              <a:buNone/>
            </a:pPr>
            <a:r>
              <a:rPr lang="en-US" sz="1600" dirty="0"/>
              <a:t>Constraining Problem</a:t>
            </a:r>
          </a:p>
          <a:p>
            <a:pPr marL="0" indent="0">
              <a:lnSpc>
                <a:spcPct val="100000"/>
              </a:lnSpc>
              <a:buNone/>
            </a:pPr>
            <a:r>
              <a:rPr lang="en-US" sz="2400" dirty="0"/>
              <a:t>Dataset Poisoning (Incorrect Distribution)</a:t>
            </a:r>
          </a:p>
          <a:p>
            <a:pPr marL="457200" lvl="1" indent="0">
              <a:lnSpc>
                <a:spcPct val="100000"/>
              </a:lnSpc>
              <a:buNone/>
            </a:pPr>
            <a:r>
              <a:rPr lang="en-US" sz="2000" dirty="0"/>
              <a:t>Symptoms:</a:t>
            </a:r>
          </a:p>
          <a:p>
            <a:pPr marL="914400" lvl="2" indent="0">
              <a:lnSpc>
                <a:spcPct val="100000"/>
              </a:lnSpc>
              <a:buNone/>
            </a:pPr>
            <a:r>
              <a:rPr lang="en-US" sz="1600" dirty="0"/>
              <a:t>Good Training / Bad Testing Accuracy</a:t>
            </a:r>
          </a:p>
          <a:p>
            <a:pPr marL="457200" lvl="1" indent="0">
              <a:lnSpc>
                <a:spcPct val="100000"/>
              </a:lnSpc>
              <a:buNone/>
            </a:pPr>
            <a:r>
              <a:rPr lang="en-US" sz="2000" dirty="0"/>
              <a:t>Remedies:</a:t>
            </a:r>
          </a:p>
          <a:p>
            <a:pPr marL="914400" lvl="2" indent="0">
              <a:lnSpc>
                <a:spcPct val="100000"/>
              </a:lnSpc>
              <a:buNone/>
            </a:pPr>
            <a:r>
              <a:rPr lang="en-US" sz="1600" dirty="0"/>
              <a:t>Inspecting &amp; Removing Incorrectly Labeled Samples</a:t>
            </a:r>
          </a:p>
          <a:p>
            <a:pPr marL="0" indent="0">
              <a:lnSpc>
                <a:spcPct val="100000"/>
              </a:lnSpc>
              <a:buNone/>
            </a:pPr>
            <a:endParaRPr lang="en-US" sz="2400" dirty="0"/>
          </a:p>
        </p:txBody>
      </p:sp>
      <p:sp>
        <p:nvSpPr>
          <p:cNvPr id="4" name="object 4">
            <a:extLst>
              <a:ext uri="{FF2B5EF4-FFF2-40B4-BE49-F238E27FC236}">
                <a16:creationId xmlns:a16="http://schemas.microsoft.com/office/drawing/2014/main" id="{BF23F035-D91E-7441-925D-6360625666F1}"/>
              </a:ext>
            </a:extLst>
          </p:cNvPr>
          <p:cNvSpPr/>
          <p:nvPr/>
        </p:nvSpPr>
        <p:spPr>
          <a:xfrm>
            <a:off x="6870192" y="1845564"/>
            <a:ext cx="3599947" cy="39901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0019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4837-EA4D-8841-A25A-1B49C963FD83}"/>
              </a:ext>
            </a:extLst>
          </p:cNvPr>
          <p:cNvSpPr>
            <a:spLocks noGrp="1"/>
          </p:cNvSpPr>
          <p:nvPr>
            <p:ph type="title"/>
          </p:nvPr>
        </p:nvSpPr>
        <p:spPr/>
        <p:txBody>
          <a:bodyPr/>
          <a:lstStyle/>
          <a:p>
            <a:r>
              <a:rPr lang="en-US" dirty="0"/>
              <a:t>Dataset Considerations</a:t>
            </a:r>
          </a:p>
        </p:txBody>
      </p:sp>
      <p:sp>
        <p:nvSpPr>
          <p:cNvPr id="3" name="Content Placeholder 2">
            <a:extLst>
              <a:ext uri="{FF2B5EF4-FFF2-40B4-BE49-F238E27FC236}">
                <a16:creationId xmlns:a16="http://schemas.microsoft.com/office/drawing/2014/main" id="{6F99D609-483E-B04A-A8C6-92D2738317A0}"/>
              </a:ext>
            </a:extLst>
          </p:cNvPr>
          <p:cNvSpPr>
            <a:spLocks noGrp="1"/>
          </p:cNvSpPr>
          <p:nvPr>
            <p:ph idx="1"/>
          </p:nvPr>
        </p:nvSpPr>
        <p:spPr>
          <a:xfrm>
            <a:off x="838200" y="1825625"/>
            <a:ext cx="5617464" cy="4351338"/>
          </a:xfrm>
        </p:spPr>
        <p:txBody>
          <a:bodyPr>
            <a:normAutofit/>
          </a:bodyPr>
          <a:lstStyle/>
          <a:p>
            <a:pPr marL="0" indent="0">
              <a:lnSpc>
                <a:spcPct val="100000"/>
              </a:lnSpc>
              <a:buNone/>
            </a:pPr>
            <a:r>
              <a:rPr lang="en-US" sz="2400" dirty="0"/>
              <a:t>Class Imbalances</a:t>
            </a:r>
          </a:p>
          <a:p>
            <a:pPr marL="457200" lvl="1" indent="0">
              <a:lnSpc>
                <a:spcPct val="100000"/>
              </a:lnSpc>
              <a:buNone/>
            </a:pPr>
            <a:r>
              <a:rPr lang="en-US" sz="2000" dirty="0"/>
              <a:t>Symptoms:</a:t>
            </a:r>
          </a:p>
          <a:p>
            <a:pPr marL="914400" lvl="2" indent="0">
              <a:lnSpc>
                <a:spcPct val="100000"/>
              </a:lnSpc>
              <a:buNone/>
            </a:pPr>
            <a:r>
              <a:rPr lang="en-US" sz="1600" dirty="0"/>
              <a:t>Good Overall Accuracy / Terrible Class-wise Accuracy</a:t>
            </a:r>
          </a:p>
          <a:p>
            <a:pPr marL="457200" lvl="1" indent="0">
              <a:lnSpc>
                <a:spcPct val="100000"/>
              </a:lnSpc>
              <a:buNone/>
            </a:pPr>
            <a:r>
              <a:rPr lang="en-US" sz="2000" dirty="0"/>
              <a:t>Possible Remedies:</a:t>
            </a:r>
          </a:p>
          <a:p>
            <a:pPr marL="914400" lvl="2" indent="0">
              <a:lnSpc>
                <a:spcPct val="100000"/>
              </a:lnSpc>
              <a:buNone/>
            </a:pPr>
            <a:r>
              <a:rPr lang="en-US" sz="1600" dirty="0"/>
              <a:t>Weighed Loss Function</a:t>
            </a:r>
          </a:p>
          <a:p>
            <a:pPr marL="914400" lvl="2" indent="0">
              <a:lnSpc>
                <a:spcPct val="100000"/>
              </a:lnSpc>
              <a:buNone/>
            </a:pPr>
            <a:r>
              <a:rPr lang="en-US" sz="1600" dirty="0"/>
              <a:t>Data Augmentation</a:t>
            </a:r>
          </a:p>
          <a:p>
            <a:pPr marL="914400" lvl="2" indent="0">
              <a:lnSpc>
                <a:spcPct val="100000"/>
              </a:lnSpc>
              <a:buNone/>
            </a:pPr>
            <a:r>
              <a:rPr lang="en-US" sz="1600" dirty="0"/>
              <a:t>Distribution Estimation (Data Creation)</a:t>
            </a:r>
          </a:p>
        </p:txBody>
      </p:sp>
      <p:sp>
        <p:nvSpPr>
          <p:cNvPr id="4" name="object 4">
            <a:extLst>
              <a:ext uri="{FF2B5EF4-FFF2-40B4-BE49-F238E27FC236}">
                <a16:creationId xmlns:a16="http://schemas.microsoft.com/office/drawing/2014/main" id="{1557DB4D-007D-414C-85EE-F70C10D2CCC2}"/>
              </a:ext>
            </a:extLst>
          </p:cNvPr>
          <p:cNvSpPr/>
          <p:nvPr/>
        </p:nvSpPr>
        <p:spPr>
          <a:xfrm>
            <a:off x="6870192" y="1845564"/>
            <a:ext cx="3599947" cy="39901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4889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F872-88D3-3344-B07C-0637DA2CA806}"/>
              </a:ext>
            </a:extLst>
          </p:cNvPr>
          <p:cNvSpPr>
            <a:spLocks noGrp="1"/>
          </p:cNvSpPr>
          <p:nvPr>
            <p:ph type="title"/>
          </p:nvPr>
        </p:nvSpPr>
        <p:spPr/>
        <p:txBody>
          <a:bodyPr/>
          <a:lstStyle/>
          <a:p>
            <a:r>
              <a:rPr lang="en-US" dirty="0"/>
              <a:t>Types of NN and their applications</a:t>
            </a:r>
          </a:p>
        </p:txBody>
      </p:sp>
      <p:sp>
        <p:nvSpPr>
          <p:cNvPr id="3" name="Content Placeholder 2">
            <a:extLst>
              <a:ext uri="{FF2B5EF4-FFF2-40B4-BE49-F238E27FC236}">
                <a16:creationId xmlns:a16="http://schemas.microsoft.com/office/drawing/2014/main" id="{FDB3FF08-D974-0249-BCA8-5BF567B0A2F7}"/>
              </a:ext>
            </a:extLst>
          </p:cNvPr>
          <p:cNvSpPr>
            <a:spLocks noGrp="1"/>
          </p:cNvSpPr>
          <p:nvPr>
            <p:ph idx="1"/>
          </p:nvPr>
        </p:nvSpPr>
        <p:spPr/>
        <p:txBody>
          <a:bodyPr>
            <a:normAutofit/>
          </a:bodyPr>
          <a:lstStyle/>
          <a:p>
            <a:pPr marL="0" indent="0">
              <a:lnSpc>
                <a:spcPct val="100000"/>
              </a:lnSpc>
              <a:buNone/>
            </a:pPr>
            <a:r>
              <a:rPr lang="en-US" sz="2400" dirty="0"/>
              <a:t>Check out </a:t>
            </a:r>
            <a:r>
              <a:rPr lang="en-US" sz="2400" dirty="0">
                <a:hlinkClick r:id="rId2"/>
              </a:rPr>
              <a:t>this site</a:t>
            </a:r>
            <a:r>
              <a:rPr lang="en-US" sz="2400" dirty="0"/>
              <a:t> if you’d like to implement deep learning for a problem but don’t know where to start. </a:t>
            </a:r>
          </a:p>
          <a:p>
            <a:pPr marL="0" indent="0">
              <a:lnSpc>
                <a:spcPct val="100000"/>
              </a:lnSpc>
              <a:buNone/>
            </a:pPr>
            <a:endParaRPr lang="en-US" sz="2400" dirty="0"/>
          </a:p>
        </p:txBody>
      </p:sp>
    </p:spTree>
    <p:extLst>
      <p:ext uri="{BB962C8B-B14F-4D97-AF65-F5344CB8AC3E}">
        <p14:creationId xmlns:p14="http://schemas.microsoft.com/office/powerpoint/2010/main" val="2922068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55A7D-F06F-9C4A-A48B-18D771B19544}"/>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endParaRPr lang="en-US" sz="6000" b="1" i="0" kern="1200" cap="all" baseline="0">
              <a:solidFill>
                <a:schemeClr val="bg1"/>
              </a:solidFill>
              <a:latin typeface="+mj-lt"/>
              <a:ea typeface="+mj-ea"/>
              <a:cs typeface="+mj-cs"/>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diagram&#10;&#10;Description automatically generated">
            <a:extLst>
              <a:ext uri="{FF2B5EF4-FFF2-40B4-BE49-F238E27FC236}">
                <a16:creationId xmlns:a16="http://schemas.microsoft.com/office/drawing/2014/main" id="{544CA251-751D-3840-AC7A-DBEA3EAB093D}"/>
              </a:ext>
            </a:extLst>
          </p:cNvPr>
          <p:cNvPicPr>
            <a:picLocks noGrp="1" noChangeAspect="1"/>
          </p:cNvPicPr>
          <p:nvPr>
            <p:ph idx="1"/>
          </p:nvPr>
        </p:nvPicPr>
        <p:blipFill>
          <a:blip r:embed="rId2"/>
          <a:stretch>
            <a:fillRect/>
          </a:stretch>
        </p:blipFill>
        <p:spPr>
          <a:xfrm>
            <a:off x="390306" y="0"/>
            <a:ext cx="11408339" cy="6849680"/>
          </a:xfrm>
        </p:spPr>
      </p:pic>
    </p:spTree>
    <p:extLst>
      <p:ext uri="{BB962C8B-B14F-4D97-AF65-F5344CB8AC3E}">
        <p14:creationId xmlns:p14="http://schemas.microsoft.com/office/powerpoint/2010/main" val="4050226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09D0D-AE28-D449-A471-248E7C4C4B06}"/>
              </a:ext>
            </a:extLst>
          </p:cNvPr>
          <p:cNvSpPr>
            <a:spLocks noGrp="1"/>
          </p:cNvSpPr>
          <p:nvPr>
            <p:ph type="title"/>
          </p:nvPr>
        </p:nvSpPr>
        <p:spPr>
          <a:xfrm>
            <a:off x="829322" y="5166330"/>
            <a:ext cx="5319677" cy="1108011"/>
          </a:xfrm>
        </p:spPr>
        <p:txBody>
          <a:bodyPr vert="horz" lIns="91440" tIns="45720" rIns="91440" bIns="45720" rtlCol="0" anchor="b">
            <a:normAutofit/>
          </a:bodyPr>
          <a:lstStyle/>
          <a:p>
            <a:pPr algn="r"/>
            <a:r>
              <a:rPr lang="en-US" sz="6600" b="1" i="0" kern="1200" cap="all" baseline="0" dirty="0">
                <a:solidFill>
                  <a:schemeClr val="bg1"/>
                </a:solidFill>
                <a:latin typeface="+mj-lt"/>
                <a:ea typeface="+mj-ea"/>
                <a:cs typeface="+mj-cs"/>
              </a:rPr>
              <a:t>questions</a:t>
            </a:r>
          </a:p>
        </p:txBody>
      </p:sp>
      <p:pic>
        <p:nvPicPr>
          <p:cNvPr id="6" name="Graphic 5" descr="Question mark">
            <a:extLst>
              <a:ext uri="{FF2B5EF4-FFF2-40B4-BE49-F238E27FC236}">
                <a16:creationId xmlns:a16="http://schemas.microsoft.com/office/drawing/2014/main" id="{85DC456C-E5E4-4430-97A6-95C32EC65445}"/>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9000" y="1910221"/>
            <a:ext cx="4947778" cy="4947778"/>
          </a:xfrm>
          <a:prstGeom prst="rect">
            <a:avLst/>
          </a:prstGeom>
        </p:spPr>
      </p:pic>
      <p:sp>
        <p:nvSpPr>
          <p:cNvPr id="3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69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7193-6C63-B942-B0EE-74E295456A7B}"/>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DBB03937-85AF-7E4C-8077-DF6016E6681A}"/>
              </a:ext>
            </a:extLst>
          </p:cNvPr>
          <p:cNvSpPr>
            <a:spLocks noGrp="1"/>
          </p:cNvSpPr>
          <p:nvPr>
            <p:ph idx="1"/>
          </p:nvPr>
        </p:nvSpPr>
        <p:spPr>
          <a:xfrm>
            <a:off x="838200" y="1825625"/>
            <a:ext cx="5257800" cy="4667250"/>
          </a:xfrm>
        </p:spPr>
        <p:txBody>
          <a:bodyPr>
            <a:normAutofit/>
          </a:bodyPr>
          <a:lstStyle/>
          <a:p>
            <a:pPr marL="0" marR="5080" indent="0">
              <a:lnSpc>
                <a:spcPct val="100000"/>
              </a:lnSpc>
              <a:buNone/>
            </a:pPr>
            <a:r>
              <a:rPr lang="en-US" sz="2400" dirty="0">
                <a:cs typeface="Calibri"/>
              </a:rPr>
              <a:t>Deep learning is called as such</a:t>
            </a:r>
            <a:r>
              <a:rPr lang="en-US" sz="2400" spc="-125" dirty="0">
                <a:cs typeface="Calibri"/>
              </a:rPr>
              <a:t> </a:t>
            </a:r>
            <a:r>
              <a:rPr lang="en-US" sz="2400" dirty="0">
                <a:cs typeface="Calibri"/>
              </a:rPr>
              <a:t>because </a:t>
            </a:r>
            <a:r>
              <a:rPr lang="en-US" sz="2400" spc="-5" dirty="0">
                <a:cs typeface="Calibri"/>
              </a:rPr>
              <a:t>its algorithms </a:t>
            </a:r>
            <a:r>
              <a:rPr lang="en-US" sz="2400" spc="-15" dirty="0">
                <a:cs typeface="Calibri"/>
              </a:rPr>
              <a:t>are </a:t>
            </a:r>
            <a:r>
              <a:rPr lang="en-US" sz="2400" spc="-5" dirty="0">
                <a:cs typeface="Calibri"/>
              </a:rPr>
              <a:t>composed of </a:t>
            </a:r>
            <a:r>
              <a:rPr lang="en-US" sz="2400" spc="-15" dirty="0">
                <a:cs typeface="Calibri"/>
              </a:rPr>
              <a:t>several </a:t>
            </a:r>
            <a:r>
              <a:rPr lang="en-US" sz="2400" spc="-20" dirty="0">
                <a:cs typeface="Calibri"/>
              </a:rPr>
              <a:t>feature </a:t>
            </a:r>
            <a:r>
              <a:rPr lang="en-US" sz="2400" spc="-10" dirty="0">
                <a:cs typeface="Calibri"/>
              </a:rPr>
              <a:t>extracting </a:t>
            </a:r>
            <a:r>
              <a:rPr lang="en-US" sz="2400" spc="-15" dirty="0">
                <a:cs typeface="Calibri"/>
              </a:rPr>
              <a:t>transformations </a:t>
            </a:r>
            <a:r>
              <a:rPr lang="en-US" sz="2400" dirty="0">
                <a:cs typeface="Calibri"/>
              </a:rPr>
              <a:t>in </a:t>
            </a:r>
            <a:r>
              <a:rPr lang="en-US" sz="2400" spc="-5" dirty="0">
                <a:cs typeface="Calibri"/>
              </a:rPr>
              <a:t>series.</a:t>
            </a:r>
          </a:p>
          <a:p>
            <a:pPr marL="0" marR="5080" indent="0">
              <a:lnSpc>
                <a:spcPct val="100000"/>
              </a:lnSpc>
              <a:buNone/>
            </a:pPr>
            <a:r>
              <a:rPr lang="en-US" sz="2400" spc="-5" dirty="0">
                <a:cs typeface="Calibri"/>
              </a:rPr>
              <a:t>Examples:</a:t>
            </a:r>
          </a:p>
          <a:p>
            <a:pPr marL="457200" marR="5080" lvl="1" indent="0">
              <a:lnSpc>
                <a:spcPct val="100000"/>
              </a:lnSpc>
              <a:buNone/>
            </a:pPr>
            <a:r>
              <a:rPr lang="en-US" sz="2000" spc="-5" dirty="0">
                <a:cs typeface="Calibri"/>
              </a:rPr>
              <a:t>Recommendation</a:t>
            </a:r>
          </a:p>
          <a:p>
            <a:pPr marL="457200" marR="5080" lvl="1" indent="0">
              <a:lnSpc>
                <a:spcPct val="100000"/>
              </a:lnSpc>
              <a:buNone/>
            </a:pPr>
            <a:r>
              <a:rPr lang="en-US" sz="2000" spc="-5" dirty="0">
                <a:cs typeface="Calibri"/>
              </a:rPr>
              <a:t>Translation</a:t>
            </a:r>
          </a:p>
          <a:p>
            <a:pPr marL="457200" marR="5080" lvl="1" indent="0">
              <a:lnSpc>
                <a:spcPct val="100000"/>
              </a:lnSpc>
              <a:buNone/>
            </a:pPr>
            <a:r>
              <a:rPr lang="en-US" sz="2000" spc="-5" dirty="0">
                <a:cs typeface="Calibri"/>
              </a:rPr>
              <a:t>Autonomous vehicles</a:t>
            </a:r>
          </a:p>
          <a:p>
            <a:pPr marL="457200" marR="5080" lvl="1" indent="0">
              <a:lnSpc>
                <a:spcPct val="100000"/>
              </a:lnSpc>
              <a:buNone/>
            </a:pPr>
            <a:r>
              <a:rPr lang="en-US" sz="2000" spc="-5" dirty="0">
                <a:cs typeface="Calibri"/>
              </a:rPr>
              <a:t>Computer vision</a:t>
            </a:r>
          </a:p>
          <a:p>
            <a:pPr marL="457200" marR="5080" lvl="1" indent="0">
              <a:lnSpc>
                <a:spcPct val="100000"/>
              </a:lnSpc>
              <a:buNone/>
            </a:pPr>
            <a:r>
              <a:rPr lang="en-US" sz="2000" spc="-5" dirty="0">
                <a:cs typeface="Calibri"/>
              </a:rPr>
              <a:t>Text generation</a:t>
            </a:r>
          </a:p>
          <a:p>
            <a:pPr marL="457200" marR="5080" lvl="1" indent="0">
              <a:lnSpc>
                <a:spcPct val="100000"/>
              </a:lnSpc>
              <a:buNone/>
            </a:pPr>
            <a:r>
              <a:rPr lang="en-US" sz="2000" spc="-5" dirty="0">
                <a:cs typeface="Calibri"/>
              </a:rPr>
              <a:t>Style transfer</a:t>
            </a:r>
          </a:p>
          <a:p>
            <a:pPr marL="457200" marR="5080" lvl="1" indent="0">
              <a:lnSpc>
                <a:spcPct val="100000"/>
              </a:lnSpc>
              <a:buNone/>
            </a:pPr>
            <a:r>
              <a:rPr lang="en-US" sz="2000" spc="-5" dirty="0">
                <a:cs typeface="Calibri"/>
              </a:rPr>
              <a:t>And so many more applications……</a:t>
            </a:r>
          </a:p>
        </p:txBody>
      </p:sp>
      <p:pic>
        <p:nvPicPr>
          <p:cNvPr id="5" name="Picture 2" descr="What's the difference between Artificial Intelligence (AI), Machine Learning, and Deep Learning?">
            <a:extLst>
              <a:ext uri="{FF2B5EF4-FFF2-40B4-BE49-F238E27FC236}">
                <a16:creationId xmlns:a16="http://schemas.microsoft.com/office/drawing/2014/main" id="{50F1F8E7-BE3D-8548-AFA6-A36CDF8A3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12748"/>
            <a:ext cx="6096549" cy="403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9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4354B-F433-9847-A72E-9ACA05883EE9}"/>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dirty="0">
                <a:solidFill>
                  <a:schemeClr val="bg1"/>
                </a:solidFill>
                <a:latin typeface="+mj-lt"/>
                <a:ea typeface="+mj-ea"/>
                <a:cs typeface="+mj-cs"/>
              </a:rPr>
              <a:t>Basic concepts</a:t>
            </a: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68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81FA-A5A2-414C-B6E8-34059066DE7A}"/>
              </a:ext>
            </a:extLst>
          </p:cNvPr>
          <p:cNvSpPr>
            <a:spLocks noGrp="1"/>
          </p:cNvSpPr>
          <p:nvPr>
            <p:ph type="title"/>
          </p:nvPr>
        </p:nvSpPr>
        <p:spPr/>
        <p:txBody>
          <a:bodyPr/>
          <a:lstStyle/>
          <a:p>
            <a:r>
              <a:rPr lang="en-US" dirty="0"/>
              <a:t>Perceptron</a:t>
            </a:r>
          </a:p>
        </p:txBody>
      </p:sp>
      <p:sp>
        <p:nvSpPr>
          <p:cNvPr id="3" name="Content Placeholder 2">
            <a:extLst>
              <a:ext uri="{FF2B5EF4-FFF2-40B4-BE49-F238E27FC236}">
                <a16:creationId xmlns:a16="http://schemas.microsoft.com/office/drawing/2014/main" id="{12E8871F-F55F-4641-AD95-6B3389424432}"/>
              </a:ext>
            </a:extLst>
          </p:cNvPr>
          <p:cNvSpPr>
            <a:spLocks noGrp="1"/>
          </p:cNvSpPr>
          <p:nvPr>
            <p:ph idx="1"/>
          </p:nvPr>
        </p:nvSpPr>
        <p:spPr>
          <a:xfrm>
            <a:off x="838200" y="1416368"/>
            <a:ext cx="4991100" cy="2879685"/>
          </a:xfrm>
        </p:spPr>
        <p:txBody>
          <a:bodyPr>
            <a:noAutofit/>
          </a:bodyPr>
          <a:lstStyle/>
          <a:p>
            <a:pPr marL="0" indent="0">
              <a:lnSpc>
                <a:spcPct val="100000"/>
              </a:lnSpc>
              <a:buNone/>
            </a:pPr>
            <a:r>
              <a:rPr lang="en-US" sz="2400" dirty="0"/>
              <a:t>Perceptron is a linear classifier</a:t>
            </a:r>
          </a:p>
          <a:p>
            <a:pPr marL="0" indent="0">
              <a:lnSpc>
                <a:spcPct val="100000"/>
              </a:lnSpc>
              <a:buNone/>
            </a:pPr>
            <a:r>
              <a:rPr lang="en-US" sz="2400" dirty="0"/>
              <a:t>Can be considered as a special “Neuron” with the sign function being the activation function of choice. </a:t>
            </a:r>
          </a:p>
          <a:p>
            <a:pPr marL="0" indent="0">
              <a:lnSpc>
                <a:spcPct val="100000"/>
              </a:lnSpc>
              <a:buNone/>
            </a:pPr>
            <a:r>
              <a:rPr lang="en-US" sz="2400" dirty="0"/>
              <a:t>Note that the learning process is not strictly gradient descent but stochastic gradient descent.</a:t>
            </a:r>
          </a:p>
        </p:txBody>
      </p:sp>
      <p:pic>
        <p:nvPicPr>
          <p:cNvPr id="5" name="Picture 4" descr="Diagram&#10;&#10;Description automatically generated">
            <a:extLst>
              <a:ext uri="{FF2B5EF4-FFF2-40B4-BE49-F238E27FC236}">
                <a16:creationId xmlns:a16="http://schemas.microsoft.com/office/drawing/2014/main" id="{13D090D1-FE8C-AF4A-95D7-B2DBE1F20762}"/>
              </a:ext>
            </a:extLst>
          </p:cNvPr>
          <p:cNvPicPr>
            <a:picLocks noChangeAspect="1"/>
          </p:cNvPicPr>
          <p:nvPr/>
        </p:nvPicPr>
        <p:blipFill>
          <a:blip r:embed="rId2"/>
          <a:stretch>
            <a:fillRect/>
          </a:stretch>
        </p:blipFill>
        <p:spPr>
          <a:xfrm>
            <a:off x="5829300" y="1796772"/>
            <a:ext cx="6362700" cy="5069925"/>
          </a:xfrm>
          <a:prstGeom prst="rect">
            <a:avLst/>
          </a:prstGeom>
        </p:spPr>
      </p:pic>
      <p:pic>
        <p:nvPicPr>
          <p:cNvPr id="7" name="Picture 6" descr="Diagram, table&#10;&#10;Description automatically generated">
            <a:extLst>
              <a:ext uri="{FF2B5EF4-FFF2-40B4-BE49-F238E27FC236}">
                <a16:creationId xmlns:a16="http://schemas.microsoft.com/office/drawing/2014/main" id="{075C1390-4F50-4746-B9C6-050D64B53726}"/>
              </a:ext>
            </a:extLst>
          </p:cNvPr>
          <p:cNvPicPr>
            <a:picLocks noChangeAspect="1"/>
          </p:cNvPicPr>
          <p:nvPr/>
        </p:nvPicPr>
        <p:blipFill>
          <a:blip r:embed="rId3"/>
          <a:stretch>
            <a:fillRect/>
          </a:stretch>
        </p:blipFill>
        <p:spPr>
          <a:xfrm>
            <a:off x="1600200" y="4296053"/>
            <a:ext cx="3155102" cy="2513535"/>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BC22FD14-AB54-F742-8193-F10671C6315C}"/>
              </a:ext>
            </a:extLst>
          </p:cNvPr>
          <p:cNvPicPr>
            <a:picLocks noChangeAspect="1"/>
          </p:cNvPicPr>
          <p:nvPr/>
        </p:nvPicPr>
        <p:blipFill>
          <a:blip r:embed="rId4"/>
          <a:stretch>
            <a:fillRect/>
          </a:stretch>
        </p:blipFill>
        <p:spPr>
          <a:xfrm>
            <a:off x="6548400" y="180085"/>
            <a:ext cx="4805400" cy="1616687"/>
          </a:xfrm>
          <a:prstGeom prst="rect">
            <a:avLst/>
          </a:prstGeom>
        </p:spPr>
      </p:pic>
    </p:spTree>
    <p:extLst>
      <p:ext uri="{BB962C8B-B14F-4D97-AF65-F5344CB8AC3E}">
        <p14:creationId xmlns:p14="http://schemas.microsoft.com/office/powerpoint/2010/main" val="331361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3772-43E1-DA4C-AC4D-991D48A8B227}"/>
              </a:ext>
            </a:extLst>
          </p:cNvPr>
          <p:cNvSpPr>
            <a:spLocks noGrp="1"/>
          </p:cNvSpPr>
          <p:nvPr>
            <p:ph type="title"/>
          </p:nvPr>
        </p:nvSpPr>
        <p:spPr/>
        <p:txBody>
          <a:bodyPr/>
          <a:lstStyle/>
          <a:p>
            <a:r>
              <a:rPr lang="en-US" dirty="0"/>
              <a:t>Perceptron</a:t>
            </a:r>
          </a:p>
        </p:txBody>
      </p:sp>
      <p:pic>
        <p:nvPicPr>
          <p:cNvPr id="5" name="Content Placeholder 4" descr="Text, letter&#10;&#10;Description automatically generated">
            <a:extLst>
              <a:ext uri="{FF2B5EF4-FFF2-40B4-BE49-F238E27FC236}">
                <a16:creationId xmlns:a16="http://schemas.microsoft.com/office/drawing/2014/main" id="{E368C7AF-A8B8-8C49-A483-46DDA9806B3D}"/>
              </a:ext>
            </a:extLst>
          </p:cNvPr>
          <p:cNvPicPr>
            <a:picLocks noGrp="1" noChangeAspect="1"/>
          </p:cNvPicPr>
          <p:nvPr>
            <p:ph idx="1"/>
          </p:nvPr>
        </p:nvPicPr>
        <p:blipFill>
          <a:blip r:embed="rId2"/>
          <a:stretch>
            <a:fillRect/>
          </a:stretch>
        </p:blipFill>
        <p:spPr>
          <a:xfrm>
            <a:off x="838200" y="1825625"/>
            <a:ext cx="7226807" cy="4351338"/>
          </a:xfrm>
        </p:spPr>
      </p:pic>
      <p:pic>
        <p:nvPicPr>
          <p:cNvPr id="7" name="Picture 6">
            <a:extLst>
              <a:ext uri="{FF2B5EF4-FFF2-40B4-BE49-F238E27FC236}">
                <a16:creationId xmlns:a16="http://schemas.microsoft.com/office/drawing/2014/main" id="{72E49C42-94C2-354B-961B-F18AD7E37A23}"/>
              </a:ext>
            </a:extLst>
          </p:cNvPr>
          <p:cNvPicPr>
            <a:picLocks noChangeAspect="1"/>
          </p:cNvPicPr>
          <p:nvPr/>
        </p:nvPicPr>
        <p:blipFill rotWithShape="1">
          <a:blip r:embed="rId3"/>
          <a:srcRect l="10913" t="6103" r="12092" b="16197"/>
          <a:stretch/>
        </p:blipFill>
        <p:spPr>
          <a:xfrm>
            <a:off x="6345936" y="91440"/>
            <a:ext cx="4608576" cy="3666920"/>
          </a:xfrm>
          <a:prstGeom prst="rect">
            <a:avLst/>
          </a:prstGeom>
        </p:spPr>
      </p:pic>
    </p:spTree>
    <p:extLst>
      <p:ext uri="{BB962C8B-B14F-4D97-AF65-F5344CB8AC3E}">
        <p14:creationId xmlns:p14="http://schemas.microsoft.com/office/powerpoint/2010/main" val="259670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A37-C157-3642-B448-8243BD8ECBB4}"/>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26BAB9B5-6E56-7348-9A02-6F0F1A2F1186}"/>
              </a:ext>
            </a:extLst>
          </p:cNvPr>
          <p:cNvSpPr>
            <a:spLocks noGrp="1"/>
          </p:cNvSpPr>
          <p:nvPr>
            <p:ph idx="1"/>
          </p:nvPr>
        </p:nvSpPr>
        <p:spPr>
          <a:xfrm>
            <a:off x="838200" y="1825625"/>
            <a:ext cx="5257800" cy="4351338"/>
          </a:xfrm>
        </p:spPr>
        <p:txBody>
          <a:bodyPr>
            <a:noAutofit/>
          </a:bodyPr>
          <a:lstStyle/>
          <a:p>
            <a:pPr marL="0" marR="98425" indent="0">
              <a:lnSpc>
                <a:spcPct val="100000"/>
              </a:lnSpc>
              <a:buNone/>
            </a:pPr>
            <a:r>
              <a:rPr lang="en-US" sz="2400" dirty="0">
                <a:cs typeface="Calibri"/>
              </a:rPr>
              <a:t>Gradient </a:t>
            </a:r>
            <a:r>
              <a:rPr lang="en-US" sz="2400" spc="-5" dirty="0">
                <a:cs typeface="Calibri"/>
              </a:rPr>
              <a:t>descent </a:t>
            </a:r>
            <a:r>
              <a:rPr lang="en-US" sz="2400" dirty="0">
                <a:cs typeface="Calibri"/>
              </a:rPr>
              <a:t>works </a:t>
            </a:r>
            <a:r>
              <a:rPr lang="en-US" sz="2400" spc="-5" dirty="0">
                <a:cs typeface="Calibri"/>
              </a:rPr>
              <a:t>for strictly </a:t>
            </a:r>
            <a:r>
              <a:rPr lang="en-US" sz="2400" dirty="0">
                <a:cs typeface="Calibri"/>
              </a:rPr>
              <a:t>convex functions, but </a:t>
            </a:r>
            <a:r>
              <a:rPr lang="en-US" sz="2400" spc="-10" dirty="0">
                <a:cs typeface="Calibri"/>
              </a:rPr>
              <a:t>neural networks are </a:t>
            </a:r>
            <a:r>
              <a:rPr lang="en-US" sz="2400" dirty="0">
                <a:cs typeface="Calibri"/>
              </a:rPr>
              <a:t>not </a:t>
            </a:r>
            <a:r>
              <a:rPr lang="en-US" sz="2400" spc="-5" dirty="0">
                <a:cs typeface="Calibri"/>
              </a:rPr>
              <a:t>strictly </a:t>
            </a:r>
            <a:r>
              <a:rPr lang="en-US" sz="2400" spc="-20" dirty="0">
                <a:cs typeface="Calibri"/>
              </a:rPr>
              <a:t>convex…</a:t>
            </a:r>
            <a:endParaRPr lang="en-US" sz="2400" dirty="0">
              <a:cs typeface="Calibri"/>
            </a:endParaRPr>
          </a:p>
          <a:p>
            <a:pPr marL="0" indent="0">
              <a:lnSpc>
                <a:spcPct val="100000"/>
              </a:lnSpc>
              <a:buNone/>
              <a:tabLst>
                <a:tab pos="3045460" algn="l"/>
              </a:tabLst>
            </a:pPr>
            <a:r>
              <a:rPr lang="en-US" sz="2400" dirty="0">
                <a:cs typeface="Calibri"/>
              </a:rPr>
              <a:t>Stopping condition: gradient = 0</a:t>
            </a:r>
            <a:endParaRPr lang="en-US" sz="2400" dirty="0">
              <a:cs typeface="Cambria Math"/>
            </a:endParaRPr>
          </a:p>
          <a:p>
            <a:pPr marL="457200" lvl="1" indent="0">
              <a:lnSpc>
                <a:spcPct val="100000"/>
              </a:lnSpc>
              <a:spcBef>
                <a:spcPts val="1000"/>
              </a:spcBef>
              <a:buNone/>
              <a:tabLst>
                <a:tab pos="3045460" algn="l"/>
              </a:tabLst>
            </a:pPr>
            <a:r>
              <a:rPr lang="en-US" sz="2000" spc="-10" dirty="0">
                <a:cs typeface="Calibri"/>
              </a:rPr>
              <a:t>Where have we </a:t>
            </a:r>
            <a:r>
              <a:rPr lang="en-US" sz="2000" dirty="0">
                <a:cs typeface="Calibri"/>
              </a:rPr>
              <a:t>seen </a:t>
            </a:r>
            <a:r>
              <a:rPr lang="en-US" sz="2000" spc="-5" dirty="0">
                <a:cs typeface="Calibri"/>
              </a:rPr>
              <a:t>this </a:t>
            </a:r>
            <a:r>
              <a:rPr lang="en-US" sz="2000" spc="-10" dirty="0">
                <a:cs typeface="Calibri"/>
              </a:rPr>
              <a:t>to </a:t>
            </a:r>
            <a:r>
              <a:rPr lang="en-US" sz="2000" dirty="0">
                <a:cs typeface="Calibri"/>
              </a:rPr>
              <a:t>be </a:t>
            </a:r>
            <a:r>
              <a:rPr lang="en-US" sz="2000" spc="-5" dirty="0">
                <a:cs typeface="Calibri"/>
              </a:rPr>
              <a:t>the</a:t>
            </a:r>
            <a:r>
              <a:rPr lang="en-US" sz="2000" spc="65" dirty="0">
                <a:cs typeface="Calibri"/>
              </a:rPr>
              <a:t> </a:t>
            </a:r>
            <a:r>
              <a:rPr lang="en-US" sz="2000" spc="-5" dirty="0">
                <a:cs typeface="Calibri"/>
              </a:rPr>
              <a:t>case?</a:t>
            </a:r>
            <a:endParaRPr lang="en-US" sz="2000" dirty="0">
              <a:cs typeface="Calibri"/>
            </a:endParaRPr>
          </a:p>
          <a:p>
            <a:pPr marL="914400" lvl="2" indent="0">
              <a:lnSpc>
                <a:spcPct val="100000"/>
              </a:lnSpc>
              <a:spcBef>
                <a:spcPts val="1000"/>
              </a:spcBef>
              <a:buNone/>
              <a:tabLst>
                <a:tab pos="3045460" algn="l"/>
              </a:tabLst>
            </a:pPr>
            <a:r>
              <a:rPr lang="en-US" sz="1600" spc="-5" dirty="0">
                <a:cs typeface="Calibri"/>
              </a:rPr>
              <a:t>Local</a:t>
            </a:r>
            <a:r>
              <a:rPr lang="en-US" sz="1600" spc="-10" dirty="0">
                <a:cs typeface="Calibri"/>
              </a:rPr>
              <a:t> </a:t>
            </a:r>
            <a:r>
              <a:rPr lang="en-US" sz="1600" spc="-5" dirty="0">
                <a:cs typeface="Calibri"/>
              </a:rPr>
              <a:t>Minima</a:t>
            </a:r>
            <a:endParaRPr lang="en-US" sz="1600" dirty="0">
              <a:cs typeface="Calibri"/>
            </a:endParaRPr>
          </a:p>
          <a:p>
            <a:pPr marL="914400" lvl="2" indent="0">
              <a:lnSpc>
                <a:spcPct val="100000"/>
              </a:lnSpc>
              <a:spcBef>
                <a:spcPts val="1000"/>
              </a:spcBef>
              <a:buNone/>
              <a:tabLst>
                <a:tab pos="3045460" algn="l"/>
              </a:tabLst>
            </a:pPr>
            <a:r>
              <a:rPr lang="en-US" sz="1600" spc="-5" dirty="0">
                <a:cs typeface="Calibri"/>
              </a:rPr>
              <a:t>Global</a:t>
            </a:r>
            <a:r>
              <a:rPr lang="en-US" sz="1600" spc="-10" dirty="0">
                <a:cs typeface="Calibri"/>
              </a:rPr>
              <a:t> </a:t>
            </a:r>
            <a:r>
              <a:rPr lang="en-US" sz="1600" spc="-5" dirty="0">
                <a:cs typeface="Calibri"/>
              </a:rPr>
              <a:t>Minima</a:t>
            </a:r>
            <a:endParaRPr lang="en-US" sz="1600" dirty="0">
              <a:cs typeface="Calibri"/>
            </a:endParaRPr>
          </a:p>
          <a:p>
            <a:pPr marL="914400" lvl="2" indent="0">
              <a:lnSpc>
                <a:spcPct val="100000"/>
              </a:lnSpc>
              <a:spcBef>
                <a:spcPts val="1000"/>
              </a:spcBef>
              <a:buNone/>
              <a:tabLst>
                <a:tab pos="3045460" algn="l"/>
              </a:tabLst>
            </a:pPr>
            <a:r>
              <a:rPr lang="en-US" sz="1600" spc="-5" dirty="0">
                <a:cs typeface="Calibri"/>
              </a:rPr>
              <a:t>Saddle</a:t>
            </a:r>
            <a:r>
              <a:rPr lang="en-US" sz="1600" dirty="0">
                <a:cs typeface="Calibri"/>
              </a:rPr>
              <a:t> </a:t>
            </a:r>
            <a:r>
              <a:rPr lang="en-US" sz="1600" spc="-10" dirty="0">
                <a:cs typeface="Calibri"/>
              </a:rPr>
              <a:t>Points</a:t>
            </a:r>
            <a:endParaRPr lang="en-US" sz="1600" dirty="0">
              <a:cs typeface="Calibri"/>
            </a:endParaRPr>
          </a:p>
          <a:p>
            <a:pPr marL="0" indent="0">
              <a:lnSpc>
                <a:spcPct val="100000"/>
              </a:lnSpc>
              <a:buNone/>
              <a:tabLst>
                <a:tab pos="3045460" algn="l"/>
              </a:tabLst>
            </a:pPr>
            <a:r>
              <a:rPr lang="en-US" sz="2400" spc="-10" dirty="0">
                <a:cs typeface="Calibri"/>
              </a:rPr>
              <a:t>What should our goal be?</a:t>
            </a:r>
            <a:endParaRPr lang="en-US" sz="2400" dirty="0">
              <a:cs typeface="Calibri"/>
            </a:endParaRPr>
          </a:p>
          <a:p>
            <a:pPr>
              <a:lnSpc>
                <a:spcPct val="100000"/>
              </a:lnSpc>
            </a:pPr>
            <a:endParaRPr lang="en-US" sz="2400" dirty="0"/>
          </a:p>
        </p:txBody>
      </p:sp>
      <p:sp>
        <p:nvSpPr>
          <p:cNvPr id="4" name="object 7">
            <a:extLst>
              <a:ext uri="{FF2B5EF4-FFF2-40B4-BE49-F238E27FC236}">
                <a16:creationId xmlns:a16="http://schemas.microsoft.com/office/drawing/2014/main" id="{F58AFA7D-B5AE-D447-9204-47A2AB9D5EAD}"/>
              </a:ext>
            </a:extLst>
          </p:cNvPr>
          <p:cNvSpPr/>
          <p:nvPr/>
        </p:nvSpPr>
        <p:spPr>
          <a:xfrm>
            <a:off x="6217920" y="2019300"/>
            <a:ext cx="4937759" cy="3677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6864250"/>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41</TotalTime>
  <Words>2031</Words>
  <Application>Microsoft Macintosh PowerPoint</Application>
  <PresentationFormat>Widescreen</PresentationFormat>
  <Paragraphs>209</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Gill Sans Nova</vt:lpstr>
      <vt:lpstr>GradientVTI</vt:lpstr>
      <vt:lpstr>Intro to Deep learning</vt:lpstr>
      <vt:lpstr>What is deep learning?</vt:lpstr>
      <vt:lpstr>Machine Learning?</vt:lpstr>
      <vt:lpstr>Deep Learning</vt:lpstr>
      <vt:lpstr>Deep Learning</vt:lpstr>
      <vt:lpstr>Basic concepts</vt:lpstr>
      <vt:lpstr>Perceptron</vt:lpstr>
      <vt:lpstr>Perceptron</vt:lpstr>
      <vt:lpstr>Gradient Descent</vt:lpstr>
      <vt:lpstr>Gradient Descent</vt:lpstr>
      <vt:lpstr>Back Propagation</vt:lpstr>
      <vt:lpstr>Why not perceptron?</vt:lpstr>
      <vt:lpstr>Neurons</vt:lpstr>
      <vt:lpstr>Neurons</vt:lpstr>
      <vt:lpstr>Activation Functions</vt:lpstr>
      <vt:lpstr>Loss Functions</vt:lpstr>
      <vt:lpstr>Loss Functions</vt:lpstr>
      <vt:lpstr>Loss Functions</vt:lpstr>
      <vt:lpstr>3Blue1Brown</vt:lpstr>
      <vt:lpstr>Feed forward neural network</vt:lpstr>
      <vt:lpstr>Multilayer Neurons</vt:lpstr>
      <vt:lpstr>Algorithm</vt:lpstr>
      <vt:lpstr>Convolutional neural network</vt:lpstr>
      <vt:lpstr>Images and Fully Connected Networks</vt:lpstr>
      <vt:lpstr>Convolution and Kernels</vt:lpstr>
      <vt:lpstr>Convolution and Kernels</vt:lpstr>
      <vt:lpstr>Convolutional Layers</vt:lpstr>
      <vt:lpstr>Convolutional Layers (Attributes)</vt:lpstr>
      <vt:lpstr>Batch Normalization (Layer)</vt:lpstr>
      <vt:lpstr>Pooling Layers</vt:lpstr>
      <vt:lpstr>Pooling Layers</vt:lpstr>
      <vt:lpstr>Fully Connected Layers</vt:lpstr>
      <vt:lpstr>Convolutional Neural Networks</vt:lpstr>
      <vt:lpstr>What Does A CNN Learn?</vt:lpstr>
      <vt:lpstr>Common CNN Applications</vt:lpstr>
      <vt:lpstr>More on CNN</vt:lpstr>
      <vt:lpstr>PyTorch</vt:lpstr>
      <vt:lpstr>Tensors</vt:lpstr>
      <vt:lpstr>Pipeline</vt:lpstr>
      <vt:lpstr>What else?</vt:lpstr>
      <vt:lpstr>Dataset Considerations</vt:lpstr>
      <vt:lpstr>Dataset Considerations</vt:lpstr>
      <vt:lpstr>Types of NN and their applications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Deep learning</dc:title>
  <dc:creator>Po H Huang</dc:creator>
  <cp:lastModifiedBy>Po H Huang</cp:lastModifiedBy>
  <cp:revision>2</cp:revision>
  <dcterms:created xsi:type="dcterms:W3CDTF">2020-10-26T06:49:34Z</dcterms:created>
  <dcterms:modified xsi:type="dcterms:W3CDTF">2020-10-26T22:10:34Z</dcterms:modified>
</cp:coreProperties>
</file>